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85" r:id="rId24"/>
    <p:sldId id="276" r:id="rId25"/>
    <p:sldId id="277" r:id="rId26"/>
    <p:sldId id="278" r:id="rId27"/>
    <p:sldId id="279" r:id="rId28"/>
    <p:sldId id="280" r:id="rId29"/>
    <p:sldId id="281" r:id="rId30"/>
    <p:sldId id="282" r:id="rId31"/>
    <p:sldId id="28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91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318B3D-C8AD-4A6F-BB9B-5AB4953365D6}" type="datetimeFigureOut">
              <a:rPr lang="en-US" smtClean="0"/>
              <a:t>12/17/2011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18B3D-C8AD-4A6F-BB9B-5AB4953365D6}" type="datetimeFigureOut">
              <a:rPr lang="en-US" smtClean="0"/>
              <a:t>12/17/2011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18B3D-C8AD-4A6F-BB9B-5AB4953365D6}" type="datetimeFigureOut">
              <a:rPr lang="en-US" smtClean="0"/>
              <a:t>12/17/2011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18B3D-C8AD-4A6F-BB9B-5AB4953365D6}" type="datetimeFigureOut">
              <a:rPr lang="en-US" smtClean="0"/>
              <a:t>12/17/2011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318B3D-C8AD-4A6F-BB9B-5AB4953365D6}" type="datetimeFigureOut">
              <a:rPr lang="en-US" smtClean="0"/>
              <a:t>12/17/2011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318B3D-C8AD-4A6F-BB9B-5AB4953365D6}" type="datetimeFigureOut">
              <a:rPr lang="en-US" smtClean="0"/>
              <a:t>12/17/2011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318B3D-C8AD-4A6F-BB9B-5AB4953365D6}" type="datetimeFigureOut">
              <a:rPr lang="en-US" smtClean="0"/>
              <a:t>12/17/2011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318B3D-C8AD-4A6F-BB9B-5AB4953365D6}" type="datetimeFigureOut">
              <a:rPr lang="en-US" smtClean="0"/>
              <a:t>12/17/2011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18B3D-C8AD-4A6F-BB9B-5AB4953365D6}" type="datetimeFigureOut">
              <a:rPr lang="en-US" smtClean="0"/>
              <a:t>12/17/2011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18B3D-C8AD-4A6F-BB9B-5AB4953365D6}" type="datetimeFigureOut">
              <a:rPr lang="en-US" smtClean="0"/>
              <a:t>12/17/2011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18B3D-C8AD-4A6F-BB9B-5AB4953365D6}" type="datetimeFigureOut">
              <a:rPr lang="en-US" smtClean="0"/>
              <a:t>12/17/2011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373A40-370D-499B-A11D-654AAB7EA2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18B3D-C8AD-4A6F-BB9B-5AB4953365D6}" type="datetimeFigureOut">
              <a:rPr lang="en-US" smtClean="0"/>
              <a:t>12/17/2011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73A40-370D-499B-A11D-654AAB7EA2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772400" cy="1219200"/>
          </a:xfrm>
        </p:spPr>
        <p:txBody>
          <a:bodyPr>
            <a:normAutofit/>
          </a:bodyPr>
          <a:lstStyle/>
          <a:p>
            <a:r>
              <a:rPr lang="en-US" sz="3600" b="1" u="sng" dirty="0" smtClean="0"/>
              <a:t>Welcome to our Services</a:t>
            </a:r>
            <a:endParaRPr lang="en-US" sz="3600" b="1" u="sng" dirty="0"/>
          </a:p>
        </p:txBody>
      </p:sp>
      <p:sp>
        <p:nvSpPr>
          <p:cNvPr id="3" name="Subtitle 2"/>
          <p:cNvSpPr>
            <a:spLocks noGrp="1"/>
          </p:cNvSpPr>
          <p:nvPr>
            <p:ph type="subTitle" idx="1"/>
          </p:nvPr>
        </p:nvSpPr>
        <p:spPr>
          <a:xfrm>
            <a:off x="1371599" y="3962400"/>
            <a:ext cx="6400800" cy="2362200"/>
          </a:xfrm>
        </p:spPr>
        <p:txBody>
          <a:bodyPr/>
          <a:lstStyle/>
          <a:p>
            <a:endParaRPr lang="en-US" b="1" dirty="0" smtClean="0"/>
          </a:p>
          <a:p>
            <a:r>
              <a:rPr lang="en-US" b="1" dirty="0" smtClean="0">
                <a:solidFill>
                  <a:srgbClr val="0000FF"/>
                </a:solidFill>
              </a:rPr>
              <a:t>Members are always Appreciated </a:t>
            </a:r>
          </a:p>
          <a:p>
            <a:endParaRPr lang="en-US" b="1" dirty="0">
              <a:solidFill>
                <a:srgbClr val="0000FF"/>
              </a:solidFill>
            </a:endParaRPr>
          </a:p>
          <a:p>
            <a:r>
              <a:rPr lang="en-US" b="1" dirty="0" smtClean="0">
                <a:solidFill>
                  <a:srgbClr val="FF0000"/>
                </a:solidFill>
              </a:rPr>
              <a:t>Visitors are always Honored Guests</a:t>
            </a:r>
            <a:endParaRPr lang="en-US" b="1" dirty="0">
              <a:solidFill>
                <a:srgbClr val="FF0000"/>
              </a:solidFill>
            </a:endParaRPr>
          </a:p>
        </p:txBody>
      </p:sp>
      <p:pic>
        <p:nvPicPr>
          <p:cNvPr id="5122" name="Picture 2" descr="C:\Users\Gavin\AppData\Local\Microsoft\Windows\Temporary Internet Files\Content.IE5\FIF74RSZ\MC9000711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1" y="1295400"/>
            <a:ext cx="4953000" cy="3200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t>STRIFE IS FORBIDDEN </a:t>
            </a:r>
            <a:endParaRPr lang="en-US" dirty="0"/>
          </a:p>
        </p:txBody>
      </p:sp>
      <p:sp>
        <p:nvSpPr>
          <p:cNvPr id="5" name="Content Placeholder 4"/>
          <p:cNvSpPr>
            <a:spLocks noGrp="1"/>
          </p:cNvSpPr>
          <p:nvPr>
            <p:ph idx="1"/>
          </p:nvPr>
        </p:nvSpPr>
        <p:spPr/>
        <p:txBody>
          <a:bodyPr>
            <a:normAutofit lnSpcReduction="10000"/>
          </a:bodyPr>
          <a:lstStyle/>
          <a:p>
            <a:pPr lvl="0">
              <a:buNone/>
            </a:pPr>
            <a:r>
              <a:rPr lang="en-US" b="1" dirty="0" smtClean="0"/>
              <a:t>c. </a:t>
            </a:r>
            <a:r>
              <a:rPr lang="en-US" b="1" dirty="0" smtClean="0"/>
              <a:t>Sadly, </a:t>
            </a:r>
            <a:r>
              <a:rPr lang="en-US" b="1" dirty="0"/>
              <a:t>that is not always the case in all the congregations of the Lord’s Church – Strife and Bickering have become the </a:t>
            </a:r>
            <a:r>
              <a:rPr lang="en-US" b="1" dirty="0">
                <a:solidFill>
                  <a:srgbClr val="FF0000"/>
                </a:solidFill>
              </a:rPr>
              <a:t>“</a:t>
            </a:r>
            <a:r>
              <a:rPr lang="en-US" b="1" u="sng" dirty="0">
                <a:solidFill>
                  <a:srgbClr val="FF0000"/>
                </a:solidFill>
              </a:rPr>
              <a:t>RULE rather than the EXCEPTION</a:t>
            </a:r>
            <a:r>
              <a:rPr lang="en-US" b="1" dirty="0" smtClean="0">
                <a:solidFill>
                  <a:srgbClr val="FF0000"/>
                </a:solidFill>
              </a:rPr>
              <a:t>” both within congregations and between congregations.</a:t>
            </a:r>
            <a:endParaRPr lang="en-US" b="1" dirty="0" smtClean="0">
              <a:solidFill>
                <a:srgbClr val="FF0000"/>
              </a:solidFill>
            </a:endParaRPr>
          </a:p>
          <a:p>
            <a:pPr lvl="0">
              <a:buNone/>
            </a:pPr>
            <a:endParaRPr lang="en-US" b="1" dirty="0" smtClean="0">
              <a:solidFill>
                <a:srgbClr val="FF0000"/>
              </a:solidFill>
            </a:endParaRPr>
          </a:p>
          <a:p>
            <a:pPr>
              <a:buNone/>
            </a:pPr>
            <a:r>
              <a:rPr lang="en-US" b="1" dirty="0" smtClean="0"/>
              <a:t>d.</a:t>
            </a:r>
            <a:r>
              <a:rPr lang="en-US" b="1" dirty="0" smtClean="0">
                <a:solidFill>
                  <a:srgbClr val="FF0000"/>
                </a:solidFill>
              </a:rPr>
              <a:t> </a:t>
            </a:r>
            <a:r>
              <a:rPr lang="en-US" b="1" dirty="0"/>
              <a:t>Just </a:t>
            </a:r>
            <a:r>
              <a:rPr lang="en-US" b="1" dirty="0" smtClean="0"/>
              <a:t>as it is </a:t>
            </a:r>
            <a:r>
              <a:rPr lang="en-US" b="1" dirty="0"/>
              <a:t>in the World and </a:t>
            </a:r>
            <a:r>
              <a:rPr lang="en-US" b="1" dirty="0" smtClean="0"/>
              <a:t>the </a:t>
            </a:r>
            <a:r>
              <a:rPr lang="en-US" b="1" dirty="0"/>
              <a:t>World </a:t>
            </a:r>
            <a:r>
              <a:rPr lang="en-US" b="1" dirty="0" smtClean="0"/>
              <a:t>has been allowed </a:t>
            </a:r>
            <a:r>
              <a:rPr lang="en-US" b="1" dirty="0"/>
              <a:t>to enter the Church – </a:t>
            </a:r>
            <a:endParaRPr lang="en-US" b="1" dirty="0" smtClean="0"/>
          </a:p>
          <a:p>
            <a:pPr>
              <a:buNone/>
            </a:pPr>
            <a:r>
              <a:rPr lang="en-US" b="1" dirty="0"/>
              <a:t>	</a:t>
            </a:r>
            <a:r>
              <a:rPr lang="en-US" b="1" dirty="0" smtClean="0"/>
              <a:t>	“</a:t>
            </a:r>
            <a:r>
              <a:rPr lang="en-US" b="1" dirty="0"/>
              <a:t>STRIFE HAS BECOME A WAY OF LIFE.”</a:t>
            </a:r>
            <a:endParaRPr lang="en-US" dirty="0"/>
          </a:p>
          <a:p>
            <a:pPr lvl="0">
              <a:buNone/>
            </a:pPr>
            <a:endParaRPr lang="en-US" dirty="0">
              <a:solidFill>
                <a:srgbClr val="FF0000"/>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diamond(in)">
                                      <p:cBhvr>
                                        <p:cTn id="7" dur="20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diamond(in)">
                                      <p:cBhvr>
                                        <p:cTn id="1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lstStyle/>
          <a:p>
            <a:pPr lvl="0">
              <a:buNone/>
            </a:pPr>
            <a:r>
              <a:rPr lang="en-US" b="1" dirty="0" smtClean="0"/>
              <a:t>2. Vine’s </a:t>
            </a:r>
            <a:r>
              <a:rPr lang="en-US" b="1" dirty="0"/>
              <a:t>Expository Dictionary of OT &amp; NT Words defines </a:t>
            </a:r>
            <a:r>
              <a:rPr lang="en-US" b="1" u="sng" dirty="0">
                <a:solidFill>
                  <a:srgbClr val="FF0000"/>
                </a:solidFill>
              </a:rPr>
              <a:t>Strife</a:t>
            </a:r>
            <a:r>
              <a:rPr lang="en-US" b="1" dirty="0"/>
              <a:t> as contention (eris) debate, variance, - faction (erithia) -, Disputes (antilogia) – fightings (mache) as it is used in the NT scriptures.</a:t>
            </a:r>
            <a:endParaRPr lang="en-US" dirty="0"/>
          </a:p>
          <a:p>
            <a:pPr>
              <a:buNone/>
            </a:pPr>
            <a:endParaRPr lang="en-US" dirty="0"/>
          </a:p>
          <a:p>
            <a:pPr lvl="0">
              <a:buNone/>
            </a:pPr>
            <a:r>
              <a:rPr lang="en-US" b="1" dirty="0" smtClean="0"/>
              <a:t>a.  </a:t>
            </a:r>
            <a:r>
              <a:rPr lang="en-US" b="1" i="1" u="sng" dirty="0" smtClean="0"/>
              <a:t>GOD </a:t>
            </a:r>
            <a:r>
              <a:rPr lang="en-US" b="1" i="1" u="sng" dirty="0"/>
              <a:t>HAS MADE IT CLEAR IN THE SCRIPTURES THAT “</a:t>
            </a:r>
            <a:r>
              <a:rPr lang="en-US" b="1" i="1" u="sng" dirty="0">
                <a:solidFill>
                  <a:srgbClr val="FF0000"/>
                </a:solidFill>
              </a:rPr>
              <a:t>STRIFE IS FORBIDDEN</a:t>
            </a:r>
            <a:r>
              <a:rPr lang="en-US" b="1" i="1" u="sng" dirty="0"/>
              <a:t>.”</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smtClean="0"/>
              <a:t>STRIFE IS FORBIDDEN </a:t>
            </a:r>
            <a:endParaRPr lang="en-US" dirty="0"/>
          </a:p>
        </p:txBody>
      </p:sp>
      <p:sp>
        <p:nvSpPr>
          <p:cNvPr id="3" name="Content Placeholder 2"/>
          <p:cNvSpPr>
            <a:spLocks noGrp="1"/>
          </p:cNvSpPr>
          <p:nvPr>
            <p:ph idx="1"/>
          </p:nvPr>
        </p:nvSpPr>
        <p:spPr>
          <a:xfrm>
            <a:off x="457200" y="1143000"/>
            <a:ext cx="8229600" cy="5410200"/>
          </a:xfrm>
        </p:spPr>
        <p:txBody>
          <a:bodyPr>
            <a:noAutofit/>
          </a:bodyPr>
          <a:lstStyle/>
          <a:p>
            <a:pPr lvl="0">
              <a:buNone/>
            </a:pPr>
            <a:r>
              <a:rPr lang="en-US" dirty="0" smtClean="0"/>
              <a:t>3. </a:t>
            </a:r>
            <a:r>
              <a:rPr lang="en-US" b="1" dirty="0"/>
              <a:t>TO GENDER STRIFE,     KEEP IT GOING,    FAIL TO CORRECT IT -  </a:t>
            </a:r>
            <a:r>
              <a:rPr lang="en-US" b="1" dirty="0">
                <a:solidFill>
                  <a:srgbClr val="FF0000"/>
                </a:solidFill>
              </a:rPr>
              <a:t>IS A SIN</a:t>
            </a:r>
            <a:r>
              <a:rPr lang="en-US" b="1" dirty="0"/>
              <a:t>.   </a:t>
            </a:r>
            <a:r>
              <a:rPr lang="en-US" b="1" u="sng" dirty="0"/>
              <a:t>IT IS </a:t>
            </a:r>
            <a:r>
              <a:rPr lang="en-US" b="1" u="sng" dirty="0">
                <a:solidFill>
                  <a:srgbClr val="FF0000"/>
                </a:solidFill>
              </a:rPr>
              <a:t>WILLFUL SIN</a:t>
            </a:r>
            <a:r>
              <a:rPr lang="en-US" b="1" dirty="0">
                <a:solidFill>
                  <a:srgbClr val="FF0000"/>
                </a:solidFill>
              </a:rPr>
              <a:t> </a:t>
            </a:r>
            <a:r>
              <a:rPr lang="en-US" b="1" dirty="0"/>
              <a:t>and </a:t>
            </a:r>
            <a:r>
              <a:rPr lang="en-US" b="1" u="sng" dirty="0">
                <a:solidFill>
                  <a:srgbClr val="FF0000"/>
                </a:solidFill>
              </a:rPr>
              <a:t>WILLFUL SIN IS FORBIDDEN  -  </a:t>
            </a:r>
            <a:endParaRPr lang="en-US" b="1" u="sng" dirty="0" smtClean="0">
              <a:solidFill>
                <a:srgbClr val="FF0000"/>
              </a:solidFill>
            </a:endParaRPr>
          </a:p>
          <a:p>
            <a:pPr lvl="0">
              <a:buNone/>
            </a:pPr>
            <a:endParaRPr lang="en-US" b="1" u="sng" dirty="0" smtClean="0">
              <a:solidFill>
                <a:srgbClr val="FF0000"/>
              </a:solidFill>
            </a:endParaRPr>
          </a:p>
          <a:p>
            <a:pPr lvl="0">
              <a:buNone/>
            </a:pPr>
            <a:r>
              <a:rPr lang="en-US" dirty="0"/>
              <a:t> </a:t>
            </a:r>
            <a:r>
              <a:rPr lang="en-US" dirty="0" smtClean="0"/>
              <a:t>   </a:t>
            </a:r>
            <a:r>
              <a:rPr lang="en-US" b="1" u="sng" dirty="0" smtClean="0"/>
              <a:t>HEBREWS 10:26  </a:t>
            </a:r>
            <a:r>
              <a:rPr lang="en-US" b="1" dirty="0" smtClean="0"/>
              <a:t> “</a:t>
            </a:r>
            <a:r>
              <a:rPr lang="en-US" b="1" i="1" dirty="0" smtClean="0"/>
              <a:t>For if we </a:t>
            </a:r>
            <a:r>
              <a:rPr lang="en-US" b="1" i="1" u="sng" dirty="0" smtClean="0">
                <a:solidFill>
                  <a:srgbClr val="FF0000"/>
                </a:solidFill>
              </a:rPr>
              <a:t>sin willfully </a:t>
            </a:r>
            <a:r>
              <a:rPr lang="en-US" b="1" i="1" u="sng" dirty="0" smtClean="0"/>
              <a:t>after that we have received the knowledge </a:t>
            </a:r>
            <a:r>
              <a:rPr lang="en-US" b="1" i="1" dirty="0" smtClean="0"/>
              <a:t>of the truth, there remains no more sacrifice for sins</a:t>
            </a:r>
            <a:r>
              <a:rPr lang="en-US" b="1" i="1" dirty="0" smtClean="0"/>
              <a:t>,”</a:t>
            </a:r>
          </a:p>
          <a:p>
            <a:pPr lvl="0">
              <a:buNone/>
            </a:pPr>
            <a:r>
              <a:rPr lang="en-US" b="1" i="1" dirty="0" smtClean="0">
                <a:solidFill>
                  <a:srgbClr val="FF0000"/>
                </a:solidFill>
              </a:rPr>
              <a:t>You have just received that knowledge and therefore we are all without excuse.</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amond(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lstStyle/>
          <a:p>
            <a:pPr lvl="0">
              <a:buNone/>
            </a:pPr>
            <a:endParaRPr lang="en-US" b="1" i="1" dirty="0" smtClean="0"/>
          </a:p>
          <a:p>
            <a:pPr>
              <a:buNone/>
            </a:pPr>
            <a:endParaRPr lang="en-US" dirty="0" smtClean="0"/>
          </a:p>
          <a:p>
            <a:pPr lvl="0">
              <a:buNone/>
            </a:pPr>
            <a:r>
              <a:rPr lang="en-US" dirty="0" smtClean="0"/>
              <a:t>4</a:t>
            </a:r>
            <a:r>
              <a:rPr lang="en-US" b="1" dirty="0" smtClean="0"/>
              <a:t>. How is it then that God’s people continue to Gender Strife and keep it going </a:t>
            </a:r>
            <a:r>
              <a:rPr lang="en-US" b="1" dirty="0" smtClean="0">
                <a:solidFill>
                  <a:srgbClr val="FF0000"/>
                </a:solidFill>
              </a:rPr>
              <a:t>when we have </a:t>
            </a:r>
            <a:r>
              <a:rPr lang="en-US" b="1" i="1" dirty="0" smtClean="0">
                <a:solidFill>
                  <a:srgbClr val="FF0000"/>
                </a:solidFill>
              </a:rPr>
              <a:t>been forbidden to do so </a:t>
            </a:r>
            <a:r>
              <a:rPr lang="en-US" b="1" dirty="0" smtClean="0">
                <a:solidFill>
                  <a:srgbClr val="FF0000"/>
                </a:solidFill>
              </a:rPr>
              <a:t>–</a:t>
            </a:r>
          </a:p>
          <a:p>
            <a:pPr lvl="0">
              <a:buNone/>
            </a:pPr>
            <a:endParaRPr lang="en-US" b="1" dirty="0" smtClean="0"/>
          </a:p>
          <a:p>
            <a:pPr lvl="0">
              <a:buNone/>
            </a:pPr>
            <a:r>
              <a:rPr lang="en-US" b="1" dirty="0" smtClean="0"/>
              <a:t>                   </a:t>
            </a:r>
            <a:r>
              <a:rPr lang="en-US" b="1" dirty="0" smtClean="0">
                <a:solidFill>
                  <a:srgbClr val="0000FF"/>
                </a:solidFill>
              </a:rPr>
              <a:t>IT IS SIMPLE TO ANSWER;</a:t>
            </a:r>
            <a:endParaRPr lang="en-US" dirty="0" smtClean="0">
              <a:solidFill>
                <a:srgbClr val="0000FF"/>
              </a:solidFill>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amond(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normAutofit/>
          </a:bodyPr>
          <a:lstStyle/>
          <a:p>
            <a:pPr lvl="1"/>
            <a:r>
              <a:rPr lang="en-US" sz="3200" b="1" dirty="0"/>
              <a:t>WE HAVE FORGOTTEN THAT WE ARE BRETHERN </a:t>
            </a:r>
            <a:r>
              <a:rPr lang="en-US" sz="3200" b="1" dirty="0" smtClean="0"/>
              <a:t> - </a:t>
            </a:r>
            <a:r>
              <a:rPr lang="en-US" sz="3200" b="1" dirty="0" smtClean="0">
                <a:solidFill>
                  <a:srgbClr val="FF0000"/>
                </a:solidFill>
              </a:rPr>
              <a:t>“UNITED IN CHRIST”</a:t>
            </a:r>
            <a:endParaRPr lang="en-US" sz="3200" dirty="0">
              <a:solidFill>
                <a:srgbClr val="FF0000"/>
              </a:solidFill>
            </a:endParaRPr>
          </a:p>
          <a:p>
            <a:pPr>
              <a:buNone/>
            </a:pPr>
            <a:endParaRPr lang="en-US" dirty="0"/>
          </a:p>
          <a:p>
            <a:endParaRPr lang="en-US" dirty="0"/>
          </a:p>
          <a:p>
            <a:pPr lvl="1"/>
            <a:r>
              <a:rPr lang="en-US" sz="3200" b="1" dirty="0"/>
              <a:t>IT HAS BECOME A WAY OF LIFE AS MANY OTHER WORLDLY PRACTICES </a:t>
            </a:r>
            <a:r>
              <a:rPr lang="en-US" sz="3200" b="1" dirty="0" smtClean="0"/>
              <a:t>ARE THAT </a:t>
            </a:r>
            <a:r>
              <a:rPr lang="en-US" sz="3200" b="1" dirty="0"/>
              <a:t>HAVE CREPT INTO THE LORD’CHURCH.</a:t>
            </a:r>
            <a:endParaRPr lang="en-US" sz="3200" dirty="0"/>
          </a:p>
          <a:p>
            <a:pPr>
              <a:buNone/>
            </a:pPr>
            <a:r>
              <a:rPr lang="en-US" b="1" dirty="0"/>
              <a:t> </a:t>
            </a:r>
            <a:endParaRPr lang="en-US" sz="24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2" algn="ctr" rtl="0">
              <a:spcBef>
                <a:spcPct val="0"/>
              </a:spcBef>
            </a:pPr>
            <a:r>
              <a:rPr lang="en-US" sz="3200" b="1" u="sng" dirty="0"/>
              <a:t/>
            </a:r>
            <a:br>
              <a:rPr lang="en-US" sz="3200" b="1" u="sng" dirty="0"/>
            </a:br>
            <a:r>
              <a:rPr lang="en-US" sz="3200" b="1" u="sng" dirty="0" smtClean="0"/>
              <a:t>II.   STRIFE </a:t>
            </a:r>
            <a:r>
              <a:rPr lang="en-US" sz="3200" b="1" u="sng" dirty="0"/>
              <a:t>IS THE RESULT OF AN IMPROPER ATTITUDE</a:t>
            </a:r>
            <a:r>
              <a:rPr lang="en-US" sz="3200" b="1" dirty="0"/>
              <a:t>.</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92500" lnSpcReduction="20000"/>
          </a:bodyPr>
          <a:lstStyle/>
          <a:p>
            <a:pPr lvl="0">
              <a:buNone/>
            </a:pPr>
            <a:r>
              <a:rPr lang="en-US" dirty="0" smtClean="0"/>
              <a:t>1. </a:t>
            </a:r>
            <a:r>
              <a:rPr lang="en-US" dirty="0" smtClean="0"/>
              <a:t>Read </a:t>
            </a:r>
            <a:r>
              <a:rPr lang="en-US" b="1" u="sng" dirty="0" smtClean="0"/>
              <a:t>MATTHEW </a:t>
            </a:r>
            <a:r>
              <a:rPr lang="en-US" b="1" u="sng" dirty="0"/>
              <a:t>5:3 – 9</a:t>
            </a:r>
            <a:r>
              <a:rPr lang="en-US" b="1" dirty="0"/>
              <a:t> </a:t>
            </a:r>
            <a:r>
              <a:rPr lang="en-US" b="1" dirty="0" smtClean="0"/>
              <a:t> with me as it </a:t>
            </a:r>
            <a:r>
              <a:rPr lang="en-US" b="1" dirty="0"/>
              <a:t>has much to say about the Christian’s Attitude.</a:t>
            </a:r>
            <a:endParaRPr lang="en-US" dirty="0"/>
          </a:p>
          <a:p>
            <a:pPr lvl="1"/>
            <a:r>
              <a:rPr lang="en-US" sz="3200" b="1" dirty="0"/>
              <a:t>I did not notice any thing in that passage that made allowances for </a:t>
            </a:r>
            <a:r>
              <a:rPr lang="en-US" sz="3200" b="1" dirty="0" smtClean="0"/>
              <a:t>Strife.</a:t>
            </a:r>
          </a:p>
          <a:p>
            <a:pPr lvl="0">
              <a:buNone/>
            </a:pPr>
            <a:r>
              <a:rPr lang="en-US" b="1" dirty="0" smtClean="0"/>
              <a:t>	a.</a:t>
            </a:r>
            <a:r>
              <a:rPr lang="en-US" b="1" dirty="0"/>
              <a:t> Strife Plagued the Early Church</a:t>
            </a:r>
            <a:endParaRPr lang="en-US" dirty="0"/>
          </a:p>
          <a:p>
            <a:pPr lvl="1"/>
            <a:r>
              <a:rPr lang="en-US" sz="3200" b="1" u="sng" dirty="0"/>
              <a:t>1 Cor 1:11</a:t>
            </a:r>
            <a:r>
              <a:rPr lang="en-US" sz="3200" dirty="0"/>
              <a:t> </a:t>
            </a:r>
            <a:r>
              <a:rPr lang="en-US" sz="3200" b="1" i="1" dirty="0"/>
              <a:t>"It has been shown to me concerning you, </a:t>
            </a:r>
            <a:r>
              <a:rPr lang="en-US" sz="3200" b="1" i="1" u="sng" dirty="0"/>
              <a:t>my brethren</a:t>
            </a:r>
            <a:r>
              <a:rPr lang="en-US" sz="3200" b="1" i="1" dirty="0"/>
              <a:t> . . . </a:t>
            </a:r>
            <a:r>
              <a:rPr lang="en-US" sz="3200" b="1" i="1" dirty="0">
                <a:solidFill>
                  <a:srgbClr val="0000FF"/>
                </a:solidFill>
              </a:rPr>
              <a:t>that there are </a:t>
            </a:r>
            <a:r>
              <a:rPr lang="en-US" sz="3200" b="1" i="1" dirty="0" smtClean="0">
                <a:solidFill>
                  <a:srgbClr val="0000FF"/>
                </a:solidFill>
              </a:rPr>
              <a:t>strife's </a:t>
            </a:r>
            <a:r>
              <a:rPr lang="en-US" sz="3200" b="1" i="1" dirty="0">
                <a:solidFill>
                  <a:srgbClr val="0000FF"/>
                </a:solidFill>
              </a:rPr>
              <a:t>among you</a:t>
            </a:r>
            <a:r>
              <a:rPr lang="en-US" sz="3200" b="1" i="1" dirty="0" smtClean="0">
                <a:solidFill>
                  <a:srgbClr val="0000FF"/>
                </a:solidFill>
              </a:rPr>
              <a:t>.”</a:t>
            </a:r>
            <a:endParaRPr lang="en-US" sz="3200" i="1" dirty="0" smtClean="0">
              <a:solidFill>
                <a:srgbClr val="0000FF"/>
              </a:solidFill>
            </a:endParaRPr>
          </a:p>
          <a:p>
            <a:pPr lvl="1"/>
            <a:r>
              <a:rPr lang="en-US" sz="3200" b="1" u="sng" dirty="0" smtClean="0">
                <a:solidFill>
                  <a:srgbClr val="FF0000"/>
                </a:solidFill>
              </a:rPr>
              <a:t>The </a:t>
            </a:r>
            <a:r>
              <a:rPr lang="en-US" sz="3200" b="1" u="sng" dirty="0">
                <a:solidFill>
                  <a:srgbClr val="FF0000"/>
                </a:solidFill>
              </a:rPr>
              <a:t>Church was divided due to strife among the brethren.</a:t>
            </a:r>
            <a:endParaRPr lang="en-US" sz="3200" b="1" dirty="0">
              <a:solidFill>
                <a:srgbClr val="FF0000"/>
              </a:solidFill>
            </a:endParaRPr>
          </a:p>
          <a:p>
            <a:pPr lvl="1">
              <a:buNone/>
            </a:pPr>
            <a:endParaRPr lang="en-US" sz="3200"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lvl="1">
              <a:buNone/>
            </a:pPr>
            <a:r>
              <a:rPr lang="en-US" sz="3600" dirty="0" smtClean="0"/>
              <a:t>b.  </a:t>
            </a:r>
            <a:r>
              <a:rPr lang="en-US" sz="3600" b="1" u="sng" dirty="0" smtClean="0"/>
              <a:t>1 </a:t>
            </a:r>
            <a:r>
              <a:rPr lang="en-US" sz="3600" b="1" u="sng" dirty="0"/>
              <a:t>Cor. 3:3</a:t>
            </a:r>
            <a:r>
              <a:rPr lang="en-US" sz="3600" b="1" dirty="0"/>
              <a:t> </a:t>
            </a:r>
            <a:r>
              <a:rPr lang="en-US" sz="3600" b="1" i="1" dirty="0"/>
              <a:t>"For you are still carnal, </a:t>
            </a:r>
            <a:r>
              <a:rPr lang="en-US" sz="3600" b="1" i="1" dirty="0" smtClean="0"/>
              <a:t>(</a:t>
            </a:r>
            <a:r>
              <a:rPr lang="en-US" sz="3600" b="1" i="1" dirty="0" smtClean="0">
                <a:solidFill>
                  <a:srgbClr val="0000FF"/>
                </a:solidFill>
              </a:rPr>
              <a:t>worldly</a:t>
            </a:r>
            <a:r>
              <a:rPr lang="en-US" sz="3600" b="1" i="1" dirty="0" smtClean="0"/>
              <a:t>) </a:t>
            </a:r>
            <a:r>
              <a:rPr lang="en-US" sz="3600" b="1" i="1" dirty="0" smtClean="0"/>
              <a:t>For </a:t>
            </a:r>
            <a:r>
              <a:rPr lang="en-US" sz="3600" b="1" i="1" dirty="0"/>
              <a:t>where there are envy, </a:t>
            </a:r>
            <a:r>
              <a:rPr lang="en-US" sz="3600" b="1" i="1" u="sng" dirty="0" smtClean="0">
                <a:solidFill>
                  <a:srgbClr val="0000FF"/>
                </a:solidFill>
              </a:rPr>
              <a:t>strife</a:t>
            </a:r>
            <a:r>
              <a:rPr lang="en-US" sz="3600" b="1" i="1" dirty="0">
                <a:solidFill>
                  <a:srgbClr val="0000FF"/>
                </a:solidFill>
              </a:rPr>
              <a:t>,</a:t>
            </a:r>
            <a:r>
              <a:rPr lang="en-US" sz="3600" b="1" i="1" dirty="0"/>
              <a:t> and divisions among you, are you not carnal and behaving like mere men?” </a:t>
            </a:r>
            <a:r>
              <a:rPr lang="en-US" sz="3600" b="1" i="1" dirty="0">
                <a:solidFill>
                  <a:srgbClr val="FF0000"/>
                </a:solidFill>
              </a:rPr>
              <a:t>whereas there are among you emulation and strife</a:t>
            </a:r>
            <a:r>
              <a:rPr lang="en-US" sz="3600" b="1" i="1" dirty="0" smtClean="0"/>
              <a:t>.“</a:t>
            </a:r>
            <a:endParaRPr lang="en-US" sz="3600" i="1" dirty="0" smtClean="0"/>
          </a:p>
          <a:p>
            <a:pPr lvl="1">
              <a:buNone/>
            </a:pPr>
            <a:r>
              <a:rPr lang="en-US" sz="3600" b="1" dirty="0" smtClean="0"/>
              <a:t>Why? </a:t>
            </a:r>
            <a:r>
              <a:rPr lang="en-US" sz="3600" dirty="0" smtClean="0"/>
              <a:t>-</a:t>
            </a:r>
            <a:r>
              <a:rPr lang="en-US" sz="3600" dirty="0" smtClean="0"/>
              <a:t>	</a:t>
            </a:r>
            <a:r>
              <a:rPr lang="en-US" sz="3600" b="1" u="sng" dirty="0" smtClean="0">
                <a:solidFill>
                  <a:srgbClr val="0000FF"/>
                </a:solidFill>
              </a:rPr>
              <a:t>It </a:t>
            </a:r>
            <a:r>
              <a:rPr lang="en-US" sz="3600" b="1" u="sng" dirty="0">
                <a:solidFill>
                  <a:srgbClr val="0000FF"/>
                </a:solidFill>
              </a:rPr>
              <a:t>was due to “worldly thinking”.</a:t>
            </a:r>
            <a:endParaRPr lang="en-US" sz="3600" b="1" dirty="0">
              <a:solidFill>
                <a:srgbClr val="0000FF"/>
              </a:solidFill>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lstStyle/>
          <a:p>
            <a:pPr lvl="0">
              <a:buNone/>
            </a:pPr>
            <a:r>
              <a:rPr lang="en-US" dirty="0" smtClean="0"/>
              <a:t>c. Basically </a:t>
            </a:r>
            <a:r>
              <a:rPr lang="en-US" dirty="0"/>
              <a:t>it is the result of failure to adhere to the wholesome teachings of Christ and</a:t>
            </a:r>
            <a:r>
              <a:rPr lang="en-US" b="1" dirty="0"/>
              <a:t> “to be </a:t>
            </a:r>
            <a:r>
              <a:rPr lang="en-US" b="1" i="1" u="sng" dirty="0"/>
              <a:t>obsessed </a:t>
            </a:r>
            <a:r>
              <a:rPr lang="en-US" b="1" dirty="0"/>
              <a:t>with disputes and arguments over words from which come envy, </a:t>
            </a:r>
            <a:r>
              <a:rPr lang="en-US" b="1" dirty="0">
                <a:solidFill>
                  <a:srgbClr val="0000FF"/>
                </a:solidFill>
              </a:rPr>
              <a:t>strife</a:t>
            </a:r>
            <a:r>
              <a:rPr lang="en-US" b="1" dirty="0"/>
              <a:t>, reviling and evil suspicions.”           </a:t>
            </a:r>
            <a:r>
              <a:rPr lang="en-US" b="1" u="sng" dirty="0"/>
              <a:t>I TIMOTHY 6:3,4</a:t>
            </a:r>
            <a:endParaRPr lang="en-US" dirty="0"/>
          </a:p>
          <a:p>
            <a:pPr>
              <a:buNone/>
            </a:pPr>
            <a:r>
              <a:rPr lang="en-US" b="1" dirty="0"/>
              <a:t> </a:t>
            </a:r>
            <a:endParaRPr lang="en-US" dirty="0"/>
          </a:p>
          <a:p>
            <a:pPr lvl="0">
              <a:buNone/>
            </a:pPr>
            <a:r>
              <a:rPr lang="en-US" b="1" dirty="0" smtClean="0"/>
              <a:t>d. It </a:t>
            </a:r>
            <a:r>
              <a:rPr lang="en-US" b="1" dirty="0"/>
              <a:t>comes from a tongue that is out of control  -  </a:t>
            </a:r>
            <a:r>
              <a:rPr lang="en-US" b="1" u="sng" dirty="0"/>
              <a:t>JAMES 3:1-6</a:t>
            </a:r>
            <a:endParaRPr lang="en-US"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4900" b="1" u="sng" dirty="0" smtClean="0"/>
              <a:t/>
            </a:r>
            <a:br>
              <a:rPr lang="en-US" sz="4900" b="1" u="sng" dirty="0" smtClean="0"/>
            </a:br>
            <a:r>
              <a:rPr lang="en-US" sz="4900" b="1" u="sng" dirty="0" smtClean="0"/>
              <a:t>STRIFE IS </a:t>
            </a:r>
            <a:r>
              <a:rPr lang="en-US" sz="4900" b="1" u="sng" dirty="0"/>
              <a:t>FOREBIDDEN</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4000" b="1" dirty="0"/>
          </a:p>
          <a:p>
            <a:pPr marL="742950" indent="-742950">
              <a:buAutoNum type="alphaLcPeriod" startAt="5"/>
            </a:pPr>
            <a:r>
              <a:rPr lang="en-US" sz="4000" b="1" dirty="0" smtClean="0"/>
              <a:t>It </a:t>
            </a:r>
            <a:r>
              <a:rPr lang="en-US" sz="4000" b="1" dirty="0"/>
              <a:t>is a work of the FLESH  -   </a:t>
            </a:r>
            <a:endParaRPr lang="en-US" sz="4000" b="1" dirty="0" smtClean="0"/>
          </a:p>
          <a:p>
            <a:pPr marL="742950" indent="-742950">
              <a:buNone/>
            </a:pPr>
            <a:r>
              <a:rPr lang="en-US" sz="4000" b="1" dirty="0"/>
              <a:t> </a:t>
            </a:r>
            <a:r>
              <a:rPr lang="en-US" sz="4000" b="1" dirty="0" smtClean="0"/>
              <a:t>     </a:t>
            </a:r>
            <a:r>
              <a:rPr lang="en-US" sz="4000" b="1" u="sng" dirty="0" smtClean="0"/>
              <a:t>Gal</a:t>
            </a:r>
            <a:r>
              <a:rPr lang="en-US" sz="4000" b="1" u="sng" dirty="0"/>
              <a:t>. 5:20</a:t>
            </a:r>
            <a:r>
              <a:rPr lang="en-US" sz="4000" b="1" dirty="0"/>
              <a:t> </a:t>
            </a:r>
            <a:r>
              <a:rPr lang="en-US" sz="4000" b="1" i="1" dirty="0"/>
              <a:t>"Now the works of the flesh are manifest, which are . . . </a:t>
            </a:r>
            <a:r>
              <a:rPr lang="en-US" sz="4000" b="1" i="1" dirty="0">
                <a:solidFill>
                  <a:srgbClr val="0000FF"/>
                </a:solidFill>
              </a:rPr>
              <a:t>strifes</a:t>
            </a:r>
            <a:r>
              <a:rPr lang="en-US" sz="4000" b="1" i="1" dirty="0" smtClean="0"/>
              <a:t>.“</a:t>
            </a:r>
          </a:p>
          <a:p>
            <a:pPr>
              <a:buNone/>
            </a:pPr>
            <a:endParaRPr lang="en-US"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III.     </a:t>
            </a:r>
            <a:r>
              <a:rPr lang="en-US" b="1" u="sng" dirty="0" smtClean="0"/>
              <a:t>FORBIDDEN</a:t>
            </a:r>
            <a:r>
              <a:rPr lang="en-US" b="1" dirty="0" smtClean="0"/>
              <a:t>!!!</a:t>
            </a:r>
            <a:endParaRPr lang="en-US" b="1"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a:buNone/>
            </a:pPr>
            <a:r>
              <a:rPr lang="en-US" dirty="0" smtClean="0"/>
              <a:t>A. THE </a:t>
            </a:r>
            <a:r>
              <a:rPr lang="en-US" dirty="0"/>
              <a:t>BIBLE GIVES US AMPLE INSTRUCTION REGARDING STRIFE WHICH CLEARLY TELLS US THAT </a:t>
            </a:r>
            <a:r>
              <a:rPr lang="en-US" b="1" dirty="0">
                <a:solidFill>
                  <a:srgbClr val="FF0000"/>
                </a:solidFill>
              </a:rPr>
              <a:t>GOD HAS FORBIDDEN </a:t>
            </a:r>
            <a:r>
              <a:rPr lang="en-US" b="1" dirty="0" smtClean="0">
                <a:solidFill>
                  <a:srgbClr val="FF0000"/>
                </a:solidFill>
              </a:rPr>
              <a:t>SUCH</a:t>
            </a:r>
            <a:r>
              <a:rPr lang="en-US" dirty="0" smtClean="0"/>
              <a:t>.</a:t>
            </a:r>
          </a:p>
          <a:p>
            <a:pPr marL="514350" indent="-514350">
              <a:buAutoNum type="alphaLcPeriod"/>
            </a:pPr>
            <a:r>
              <a:rPr lang="en-US" b="1" dirty="0" smtClean="0"/>
              <a:t>PROVERBS </a:t>
            </a:r>
            <a:r>
              <a:rPr lang="en-US" b="1" dirty="0"/>
              <a:t>3:30  “Strive not with a man without cause, if he has done no harm.” </a:t>
            </a:r>
            <a:endParaRPr lang="en-US" b="1" dirty="0" smtClean="0"/>
          </a:p>
          <a:p>
            <a:pPr marL="514350" indent="-514350">
              <a:buAutoNum type="alphaLcPeriod"/>
            </a:pPr>
            <a:r>
              <a:rPr lang="en-US" b="1" dirty="0" smtClean="0"/>
              <a:t> </a:t>
            </a:r>
            <a:r>
              <a:rPr lang="en-US" dirty="0"/>
              <a:t>This does not provide a loop hole, some want to start something when nothing even exists to be in strife about.  </a:t>
            </a:r>
            <a:endParaRPr lang="en-US" dirty="0" smtClean="0"/>
          </a:p>
          <a:p>
            <a:pPr marL="514350" indent="-514350">
              <a:buAutoNum type="alphaLcPeriod"/>
            </a:pPr>
            <a:r>
              <a:rPr lang="en-US" b="1" u="sng" dirty="0" smtClean="0">
                <a:solidFill>
                  <a:srgbClr val="0000FF"/>
                </a:solidFill>
              </a:rPr>
              <a:t>You </a:t>
            </a:r>
            <a:r>
              <a:rPr lang="en-US" b="1" u="sng" dirty="0">
                <a:solidFill>
                  <a:srgbClr val="0000FF"/>
                </a:solidFill>
              </a:rPr>
              <a:t>know, there are those who are not happy unless there are problems.</a:t>
            </a:r>
            <a:endParaRPr lang="en-US" b="1" dirty="0">
              <a:solidFill>
                <a:srgbClr val="0000FF"/>
              </a:solidFill>
            </a:endParaRPr>
          </a:p>
          <a:p>
            <a:pPr>
              <a:buNone/>
            </a:pPr>
            <a:endParaRPr lang="en-US"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solidFill>
                  <a:prstClr val="black"/>
                </a:solidFill>
              </a:rPr>
              <a:t>STRIFE IS FORBIDDEN</a:t>
            </a:r>
            <a:br>
              <a:rPr lang="en-US" b="1" u="sng" dirty="0">
                <a:solidFill>
                  <a:prstClr val="black"/>
                </a:solidFill>
              </a:rPr>
            </a:br>
            <a:r>
              <a:rPr lang="en-US" sz="3600" b="1" u="sng" dirty="0">
                <a:solidFill>
                  <a:prstClr val="black"/>
                </a:solidFill>
              </a:rPr>
              <a:t>What Is Christianity Really All About? </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50408" y="3143791"/>
            <a:ext cx="4243184" cy="1438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3221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III.     </a:t>
            </a:r>
            <a:r>
              <a:rPr lang="en-US" b="1" u="sng" dirty="0" smtClean="0"/>
              <a:t>FORBIDDEN</a:t>
            </a:r>
            <a:r>
              <a:rPr lang="en-US" b="1" dirty="0" smtClean="0"/>
              <a:t>!!!</a:t>
            </a:r>
            <a:endParaRPr lang="en-US" dirty="0"/>
          </a:p>
        </p:txBody>
      </p:sp>
      <p:sp>
        <p:nvSpPr>
          <p:cNvPr id="3" name="Content Placeholder 2"/>
          <p:cNvSpPr>
            <a:spLocks noGrp="1"/>
          </p:cNvSpPr>
          <p:nvPr>
            <p:ph idx="1"/>
          </p:nvPr>
        </p:nvSpPr>
        <p:spPr>
          <a:xfrm>
            <a:off x="152400" y="1600200"/>
            <a:ext cx="8839200" cy="5029200"/>
          </a:xfrm>
        </p:spPr>
        <p:txBody>
          <a:bodyPr>
            <a:normAutofit fontScale="85000" lnSpcReduction="10000"/>
          </a:bodyPr>
          <a:lstStyle/>
          <a:p>
            <a:pPr>
              <a:buNone/>
            </a:pPr>
            <a:r>
              <a:rPr lang="en-US" b="1" dirty="0" smtClean="0"/>
              <a:t>    </a:t>
            </a:r>
            <a:r>
              <a:rPr lang="en-US" sz="4000" b="1" dirty="0" smtClean="0"/>
              <a:t>b</a:t>
            </a:r>
            <a:r>
              <a:rPr lang="en-US" sz="4000" b="1" dirty="0"/>
              <a:t>. </a:t>
            </a:r>
            <a:r>
              <a:rPr lang="en-US" sz="4000" b="1" u="sng" dirty="0"/>
              <a:t>PROVERBS 17:14 </a:t>
            </a:r>
            <a:r>
              <a:rPr lang="en-US" sz="4000" b="1" i="1" dirty="0"/>
              <a:t>“The beginning of Strife is as when one let’s out water: therefore leave off contention, before it be meddled with.”  </a:t>
            </a:r>
            <a:r>
              <a:rPr lang="en-US" sz="4000" b="1" i="1" dirty="0" smtClean="0"/>
              <a:t> </a:t>
            </a:r>
          </a:p>
          <a:p>
            <a:pPr>
              <a:buNone/>
            </a:pPr>
            <a:endParaRPr lang="en-US" sz="4000" b="1" i="1" dirty="0" smtClean="0"/>
          </a:p>
          <a:p>
            <a:pPr>
              <a:buNone/>
            </a:pPr>
            <a:r>
              <a:rPr lang="en-US" sz="4000" b="1" i="1" dirty="0"/>
              <a:t>	</a:t>
            </a:r>
            <a:r>
              <a:rPr lang="en-US" sz="4000" b="1" dirty="0" smtClean="0">
                <a:solidFill>
                  <a:srgbClr val="C00000"/>
                </a:solidFill>
              </a:rPr>
              <a:t>It </a:t>
            </a:r>
            <a:r>
              <a:rPr lang="en-US" sz="4000" b="1" dirty="0">
                <a:solidFill>
                  <a:srgbClr val="C00000"/>
                </a:solidFill>
              </a:rPr>
              <a:t>will always get worse </a:t>
            </a:r>
            <a:r>
              <a:rPr lang="en-US" sz="4000" b="1" dirty="0" smtClean="0">
                <a:solidFill>
                  <a:srgbClr val="C00000"/>
                </a:solidFill>
              </a:rPr>
              <a:t>than</a:t>
            </a:r>
          </a:p>
          <a:p>
            <a:pPr>
              <a:buNone/>
            </a:pPr>
            <a:r>
              <a:rPr lang="en-US" sz="4000" b="1" dirty="0">
                <a:solidFill>
                  <a:srgbClr val="C00000"/>
                </a:solidFill>
              </a:rPr>
              <a:t> </a:t>
            </a:r>
            <a:r>
              <a:rPr lang="en-US" sz="4000" b="1" dirty="0" smtClean="0">
                <a:solidFill>
                  <a:srgbClr val="C00000"/>
                </a:solidFill>
              </a:rPr>
              <a:t>  </a:t>
            </a:r>
            <a:r>
              <a:rPr lang="en-US" sz="4000" b="1" dirty="0" smtClean="0">
                <a:solidFill>
                  <a:srgbClr val="C00000"/>
                </a:solidFill>
              </a:rPr>
              <a:t> </a:t>
            </a:r>
            <a:r>
              <a:rPr lang="en-US" sz="4000" b="1" dirty="0">
                <a:solidFill>
                  <a:srgbClr val="C00000"/>
                </a:solidFill>
              </a:rPr>
              <a:t>what we think it will – </a:t>
            </a:r>
            <a:endParaRPr lang="en-US" sz="4000" b="1" dirty="0" smtClean="0">
              <a:solidFill>
                <a:srgbClr val="C00000"/>
              </a:solidFill>
            </a:endParaRPr>
          </a:p>
          <a:p>
            <a:pPr>
              <a:buNone/>
            </a:pPr>
            <a:r>
              <a:rPr lang="en-US" sz="4000" dirty="0"/>
              <a:t> </a:t>
            </a:r>
            <a:r>
              <a:rPr lang="en-US" sz="4000" dirty="0" smtClean="0"/>
              <a:t>  </a:t>
            </a:r>
            <a:r>
              <a:rPr lang="en-US" sz="4000" u="sng" dirty="0" smtClean="0">
                <a:solidFill>
                  <a:srgbClr val="0000FF"/>
                </a:solidFill>
              </a:rPr>
              <a:t>IT </a:t>
            </a:r>
            <a:r>
              <a:rPr lang="en-US" sz="4000" u="sng" dirty="0">
                <a:solidFill>
                  <a:srgbClr val="0000FF"/>
                </a:solidFill>
              </a:rPr>
              <a:t>CAN AND WILL DESTROY </a:t>
            </a:r>
            <a:endParaRPr lang="en-US" sz="4000" u="sng" dirty="0" smtClean="0">
              <a:solidFill>
                <a:srgbClr val="0000FF"/>
              </a:solidFill>
            </a:endParaRPr>
          </a:p>
          <a:p>
            <a:pPr>
              <a:buNone/>
            </a:pPr>
            <a:r>
              <a:rPr lang="en-US" sz="4000" dirty="0" smtClean="0">
                <a:solidFill>
                  <a:srgbClr val="0000FF"/>
                </a:solidFill>
              </a:rPr>
              <a:t>  </a:t>
            </a:r>
            <a:r>
              <a:rPr lang="en-US" sz="4000" u="sng" dirty="0" smtClean="0">
                <a:solidFill>
                  <a:srgbClr val="0000FF"/>
                </a:solidFill>
              </a:rPr>
              <a:t>EVERYTHING IN </a:t>
            </a:r>
            <a:r>
              <a:rPr lang="en-US" sz="4000" u="sng" dirty="0">
                <a:solidFill>
                  <a:srgbClr val="0000FF"/>
                </a:solidFill>
              </a:rPr>
              <a:t>IT”S PATH.</a:t>
            </a:r>
            <a:endParaRPr lang="en-US" sz="4000" dirty="0">
              <a:solidFill>
                <a:srgbClr val="0000FF"/>
              </a:solidFill>
            </a:endParaRPr>
          </a:p>
          <a:p>
            <a:pPr>
              <a:buNone/>
            </a:pPr>
            <a:r>
              <a:rPr lang="en-US" dirty="0"/>
              <a:t> </a:t>
            </a:r>
          </a:p>
          <a:p>
            <a:endParaRPr lang="en-US" dirty="0"/>
          </a:p>
        </p:txBody>
      </p:sp>
      <p:pic>
        <p:nvPicPr>
          <p:cNvPr id="6147" name="Picture 3" descr="C:\Users\Gavin\AppData\Local\Microsoft\Windows\Temporary Internet Files\Content.IE5\ZF4R1EQ6\MP90040655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3651" y="3124200"/>
            <a:ext cx="2971800" cy="3733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500"/>
                                        <p:tgtEl>
                                          <p:spTgt spid="3">
                                            <p:txEl>
                                              <p:pRg st="4" end="4"/>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arn(inVertical)">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FORBIDDEN</a:t>
            </a:r>
            <a:r>
              <a:rPr lang="en-US" b="1" dirty="0" smtClean="0"/>
              <a:t>!!!</a:t>
            </a:r>
            <a:endParaRPr lang="en-US" dirty="0"/>
          </a:p>
        </p:txBody>
      </p:sp>
      <p:sp>
        <p:nvSpPr>
          <p:cNvPr id="3" name="Content Placeholder 2"/>
          <p:cNvSpPr>
            <a:spLocks noGrp="1"/>
          </p:cNvSpPr>
          <p:nvPr>
            <p:ph idx="1"/>
          </p:nvPr>
        </p:nvSpPr>
        <p:spPr/>
        <p:txBody>
          <a:bodyPr/>
          <a:lstStyle/>
          <a:p>
            <a:pPr marL="742950" indent="-742950">
              <a:buAutoNum type="alphaLcPeriod" startAt="3"/>
            </a:pPr>
            <a:r>
              <a:rPr lang="en-US" sz="4000" b="1" u="sng" dirty="0" smtClean="0"/>
              <a:t>PROVERBS </a:t>
            </a:r>
            <a:r>
              <a:rPr lang="en-US" sz="4000" b="1" u="sng" dirty="0"/>
              <a:t>20:3 </a:t>
            </a:r>
            <a:r>
              <a:rPr lang="en-US" sz="4000" b="1" i="1" dirty="0"/>
              <a:t>“IT IS </a:t>
            </a:r>
            <a:r>
              <a:rPr lang="en-US" sz="4000" b="1" i="1" dirty="0">
                <a:solidFill>
                  <a:srgbClr val="C00000"/>
                </a:solidFill>
              </a:rPr>
              <a:t>AN HONOR </a:t>
            </a:r>
            <a:r>
              <a:rPr lang="en-US" sz="4000" b="1" i="1" dirty="0"/>
              <a:t>FOR A MAN </a:t>
            </a:r>
            <a:r>
              <a:rPr lang="en-US" sz="4000" b="1" i="1" dirty="0">
                <a:solidFill>
                  <a:srgbClr val="C00000"/>
                </a:solidFill>
              </a:rPr>
              <a:t>TO CEASE </a:t>
            </a:r>
            <a:r>
              <a:rPr lang="en-US" sz="4000" b="1" i="1" dirty="0"/>
              <a:t>FROM </a:t>
            </a:r>
            <a:r>
              <a:rPr lang="en-US" sz="4000" b="1" i="1" dirty="0">
                <a:solidFill>
                  <a:srgbClr val="0000FF"/>
                </a:solidFill>
              </a:rPr>
              <a:t>STRIFE</a:t>
            </a:r>
            <a:r>
              <a:rPr lang="en-US" sz="4000" b="1" i="1" dirty="0"/>
              <a:t>: BUT EVERY FOOL WILL BE MEDDLING”      </a:t>
            </a:r>
            <a:endParaRPr lang="en-US" sz="4000" b="1" i="1" dirty="0" smtClean="0"/>
          </a:p>
          <a:p>
            <a:pPr marL="742950" indent="-742950">
              <a:buNone/>
            </a:pPr>
            <a:r>
              <a:rPr lang="en-US" sz="4000" b="1" i="1" dirty="0"/>
              <a:t> </a:t>
            </a:r>
            <a:r>
              <a:rPr lang="en-US" sz="4000" b="1" i="1" dirty="0" smtClean="0"/>
              <a:t>     </a:t>
            </a:r>
          </a:p>
          <a:p>
            <a:pPr marL="742950" indent="-742950">
              <a:buNone/>
            </a:pPr>
            <a:r>
              <a:rPr lang="en-US" sz="4000" b="1" i="1" dirty="0"/>
              <a:t> </a:t>
            </a:r>
            <a:r>
              <a:rPr lang="en-US" sz="4000" b="1" i="1" dirty="0" smtClean="0"/>
              <a:t>      </a:t>
            </a:r>
            <a:r>
              <a:rPr lang="en-US" sz="4000" dirty="0" smtClean="0"/>
              <a:t>Pretty </a:t>
            </a:r>
            <a:r>
              <a:rPr lang="en-US" sz="4000" dirty="0"/>
              <a:t>much self explanatory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FORBIDDEN</a:t>
            </a:r>
            <a:r>
              <a:rPr lang="en-US" b="1" dirty="0" smtClean="0"/>
              <a:t>!!!</a:t>
            </a:r>
            <a:endParaRPr lang="en-US" dirty="0"/>
          </a:p>
        </p:txBody>
      </p:sp>
      <p:sp>
        <p:nvSpPr>
          <p:cNvPr id="3" name="Content Placeholder 2"/>
          <p:cNvSpPr>
            <a:spLocks noGrp="1"/>
          </p:cNvSpPr>
          <p:nvPr>
            <p:ph idx="1"/>
          </p:nvPr>
        </p:nvSpPr>
        <p:spPr>
          <a:xfrm>
            <a:off x="0" y="1600200"/>
            <a:ext cx="9144000" cy="4953000"/>
          </a:xfrm>
        </p:spPr>
        <p:txBody>
          <a:bodyPr/>
          <a:lstStyle/>
          <a:p>
            <a:pPr>
              <a:buNone/>
            </a:pPr>
            <a:r>
              <a:rPr lang="en-US" b="1" dirty="0" smtClean="0"/>
              <a:t> d. </a:t>
            </a:r>
            <a:r>
              <a:rPr lang="en-US" b="1" u="sng" dirty="0" smtClean="0"/>
              <a:t>PROVERBS</a:t>
            </a:r>
            <a:r>
              <a:rPr lang="en-US" u="sng" dirty="0" smtClean="0"/>
              <a:t> </a:t>
            </a:r>
            <a:r>
              <a:rPr lang="en-US" b="1" u="sng" dirty="0"/>
              <a:t>25:8  </a:t>
            </a:r>
            <a:r>
              <a:rPr lang="en-US" b="1" dirty="0"/>
              <a:t>“</a:t>
            </a:r>
            <a:r>
              <a:rPr lang="en-US" b="1" i="1" dirty="0">
                <a:solidFill>
                  <a:srgbClr val="0000FF"/>
                </a:solidFill>
              </a:rPr>
              <a:t>Go not forth hastily to strive</a:t>
            </a:r>
            <a:r>
              <a:rPr lang="en-US" b="1" i="1" dirty="0"/>
              <a:t>, lest thou know not what to do in the end thereof, when thy neighbor put thee to shame.” </a:t>
            </a:r>
            <a:endParaRPr lang="en-US" b="1" i="1" dirty="0" smtClean="0"/>
          </a:p>
          <a:p>
            <a:pPr>
              <a:buNone/>
            </a:pPr>
            <a:r>
              <a:rPr lang="en-US" b="1" i="1" dirty="0"/>
              <a:t> </a:t>
            </a:r>
            <a:r>
              <a:rPr lang="en-US" b="1" i="1" dirty="0" smtClean="0"/>
              <a:t> </a:t>
            </a:r>
            <a:r>
              <a:rPr lang="en-US" b="1" i="1" dirty="0" smtClean="0"/>
              <a:t> </a:t>
            </a:r>
            <a:r>
              <a:rPr lang="en-US" b="1" dirty="0">
                <a:solidFill>
                  <a:srgbClr val="FF0000"/>
                </a:solidFill>
              </a:rPr>
              <a:t>This is kind of like putting your foot in your mouth </a:t>
            </a:r>
            <a:endParaRPr lang="en-US" b="1" dirty="0" smtClean="0">
              <a:solidFill>
                <a:srgbClr val="FF0000"/>
              </a:solidFill>
            </a:endParaRPr>
          </a:p>
          <a:p>
            <a:pPr>
              <a:buNone/>
            </a:pPr>
            <a:r>
              <a:rPr lang="en-US" b="1" dirty="0">
                <a:solidFill>
                  <a:srgbClr val="FF0000"/>
                </a:solidFill>
              </a:rPr>
              <a:t> </a:t>
            </a:r>
            <a:r>
              <a:rPr lang="en-US" b="1" dirty="0" smtClean="0">
                <a:solidFill>
                  <a:srgbClr val="FF0000"/>
                </a:solidFill>
              </a:rPr>
              <a:t>  </a:t>
            </a:r>
            <a:endParaRPr lang="en-US" dirty="0"/>
          </a:p>
        </p:txBody>
      </p:sp>
      <p:pic>
        <p:nvPicPr>
          <p:cNvPr id="3074" name="Picture 2" descr="C:\Users\Gavin\AppData\Local\Microsoft\Windows\Temporary Internet Files\Content.IE5\ZF4R1EQ6\MC910217359[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657600"/>
            <a:ext cx="3657600"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3074"/>
                                        </p:tgtEl>
                                        <p:attrNameLst>
                                          <p:attrName>style.visibility</p:attrName>
                                        </p:attrNameLst>
                                      </p:cBhvr>
                                      <p:to>
                                        <p:strVal val="visible"/>
                                      </p:to>
                                    </p:set>
                                    <p:anim calcmode="lin" valueType="num">
                                      <p:cBhvr>
                                        <p:cTn id="23" dur="500" fill="hold"/>
                                        <p:tgtEl>
                                          <p:spTgt spid="3074"/>
                                        </p:tgtEl>
                                        <p:attrNameLst>
                                          <p:attrName>ppt_w</p:attrName>
                                        </p:attrNameLst>
                                      </p:cBhvr>
                                      <p:tavLst>
                                        <p:tav tm="0">
                                          <p:val>
                                            <p:fltVal val="0"/>
                                          </p:val>
                                        </p:tav>
                                        <p:tav tm="100000">
                                          <p:val>
                                            <p:strVal val="#ppt_w"/>
                                          </p:val>
                                        </p:tav>
                                      </p:tavLst>
                                    </p:anim>
                                    <p:anim calcmode="lin" valueType="num">
                                      <p:cBhvr>
                                        <p:cTn id="24" dur="500" fill="hold"/>
                                        <p:tgtEl>
                                          <p:spTgt spid="3074"/>
                                        </p:tgtEl>
                                        <p:attrNameLst>
                                          <p:attrName>ppt_h</p:attrName>
                                        </p:attrNameLst>
                                      </p:cBhvr>
                                      <p:tavLst>
                                        <p:tav tm="0">
                                          <p:val>
                                            <p:fltVal val="0"/>
                                          </p:val>
                                        </p:tav>
                                        <p:tav tm="100000">
                                          <p:val>
                                            <p:strVal val="#ppt_h"/>
                                          </p:val>
                                        </p:tav>
                                      </p:tavLst>
                                    </p:anim>
                                    <p:animEffect transition="in" filter="fade">
                                      <p:cBhvr>
                                        <p:cTn id="25"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prstClr val="black"/>
                </a:solidFill>
              </a:rPr>
              <a:t>FORBIDDEN</a:t>
            </a:r>
            <a:r>
              <a:rPr lang="en-US" b="1" dirty="0">
                <a:solidFill>
                  <a:prstClr val="black"/>
                </a:solidFill>
              </a:rPr>
              <a:t>!!!</a:t>
            </a:r>
            <a:endParaRPr lang="en-US" dirty="0"/>
          </a:p>
        </p:txBody>
      </p:sp>
      <p:sp>
        <p:nvSpPr>
          <p:cNvPr id="3" name="Content Placeholder 2"/>
          <p:cNvSpPr>
            <a:spLocks noGrp="1"/>
          </p:cNvSpPr>
          <p:nvPr>
            <p:ph idx="1"/>
          </p:nvPr>
        </p:nvSpPr>
        <p:spPr>
          <a:xfrm>
            <a:off x="152400" y="1600200"/>
            <a:ext cx="8839200" cy="5181600"/>
          </a:xfrm>
        </p:spPr>
        <p:txBody>
          <a:bodyPr/>
          <a:lstStyle/>
          <a:p>
            <a:pPr lvl="0">
              <a:buNone/>
            </a:pPr>
            <a:r>
              <a:rPr lang="en-US" b="1" u="sng" dirty="0">
                <a:solidFill>
                  <a:prstClr val="black"/>
                </a:solidFill>
              </a:rPr>
              <a:t>Putting your tongue in action before engaging the brain </a:t>
            </a:r>
            <a:r>
              <a:rPr lang="en-US" b="1" dirty="0">
                <a:solidFill>
                  <a:srgbClr val="FF0000"/>
                </a:solidFill>
              </a:rPr>
              <a:t>– </a:t>
            </a:r>
            <a:endParaRPr lang="en-US" b="1" dirty="0" smtClean="0">
              <a:solidFill>
                <a:srgbClr val="FF0000"/>
              </a:solidFill>
            </a:endParaRPr>
          </a:p>
          <a:p>
            <a:pPr lvl="0">
              <a:buNone/>
            </a:pPr>
            <a:endParaRPr lang="en-US" b="1" dirty="0">
              <a:solidFill>
                <a:srgbClr val="FF0000"/>
              </a:solidFill>
            </a:endParaRPr>
          </a:p>
          <a:p>
            <a:pPr lvl="0">
              <a:buNone/>
            </a:pPr>
            <a:endParaRPr lang="en-US" b="1" dirty="0" smtClean="0">
              <a:solidFill>
                <a:srgbClr val="FF0000"/>
              </a:solidFill>
            </a:endParaRPr>
          </a:p>
          <a:p>
            <a:pPr lvl="0">
              <a:buNone/>
            </a:pPr>
            <a:r>
              <a:rPr lang="en-US" b="1" dirty="0" smtClean="0">
                <a:solidFill>
                  <a:srgbClr val="FF0000"/>
                </a:solidFill>
              </a:rPr>
              <a:t>Starting </a:t>
            </a:r>
            <a:r>
              <a:rPr lang="en-US" b="1" dirty="0">
                <a:solidFill>
                  <a:srgbClr val="FF0000"/>
                </a:solidFill>
              </a:rPr>
              <a:t>something and then not knowing even what you are talking about or how to end what you have started.</a:t>
            </a:r>
            <a:endParaRPr lang="en-US" b="1" dirty="0">
              <a:solidFill>
                <a:srgbClr val="FF0000"/>
              </a:solidFill>
            </a:endParaRPr>
          </a:p>
        </p:txBody>
      </p:sp>
      <p:pic>
        <p:nvPicPr>
          <p:cNvPr id="4098" name="Picture 2" descr="C:\Users\Gavin\AppData\Local\Microsoft\Windows\Temporary Internet Files\Content.IE5\G2I8064E\MC90018758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5426" y="2057400"/>
            <a:ext cx="1544422" cy="1817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520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FORBIDDEN</a:t>
            </a:r>
            <a:r>
              <a:rPr lang="en-US" b="1" dirty="0" smtClean="0"/>
              <a:t>!!!</a:t>
            </a:r>
            <a:endParaRPr lang="en-US" dirty="0"/>
          </a:p>
        </p:txBody>
      </p:sp>
      <p:sp>
        <p:nvSpPr>
          <p:cNvPr id="3" name="Content Placeholder 2"/>
          <p:cNvSpPr>
            <a:spLocks noGrp="1"/>
          </p:cNvSpPr>
          <p:nvPr>
            <p:ph idx="1"/>
          </p:nvPr>
        </p:nvSpPr>
        <p:spPr/>
        <p:txBody>
          <a:bodyPr/>
          <a:lstStyle/>
          <a:p>
            <a:pPr marL="514350" indent="-514350">
              <a:buAutoNum type="alphaLcPeriod" startAt="5"/>
            </a:pPr>
            <a:r>
              <a:rPr lang="en-US" b="1" u="sng" dirty="0" smtClean="0"/>
              <a:t>PROVERBS </a:t>
            </a:r>
            <a:r>
              <a:rPr lang="en-US" b="1" u="sng" dirty="0"/>
              <a:t>26:17 </a:t>
            </a:r>
            <a:r>
              <a:rPr lang="en-US" b="1" i="1" dirty="0"/>
              <a:t>“He that passes by and meddles with strife belonging not to him, is like one that takes a dog by the ears.”              </a:t>
            </a:r>
            <a:endParaRPr lang="en-US" b="1" i="1" dirty="0" smtClean="0"/>
          </a:p>
          <a:p>
            <a:pPr marL="514350" indent="-514350">
              <a:buAutoNum type="alphaLcPeriod" startAt="5"/>
            </a:pPr>
            <a:endParaRPr lang="en-US" b="1" i="1" u="sng" dirty="0"/>
          </a:p>
          <a:p>
            <a:pPr marL="514350" indent="-514350">
              <a:buNone/>
            </a:pPr>
            <a:r>
              <a:rPr lang="en-US" b="1" dirty="0" smtClean="0"/>
              <a:t>                              </a:t>
            </a:r>
            <a:r>
              <a:rPr lang="en-US" b="1" u="sng" dirty="0" smtClean="0">
                <a:solidFill>
                  <a:srgbClr val="0000FF"/>
                </a:solidFill>
              </a:rPr>
              <a:t>HE </a:t>
            </a:r>
            <a:r>
              <a:rPr lang="en-US" b="1" u="sng" dirty="0">
                <a:solidFill>
                  <a:srgbClr val="0000FF"/>
                </a:solidFill>
              </a:rPr>
              <a:t>GETS BIT</a:t>
            </a:r>
            <a:r>
              <a:rPr lang="en-US" b="1" u="sng" dirty="0" smtClean="0">
                <a:solidFill>
                  <a:srgbClr val="0000FF"/>
                </a:solidFill>
              </a:rPr>
              <a:t>!!!!!!! </a:t>
            </a:r>
            <a:endParaRPr lang="en-US" b="1" dirty="0">
              <a:solidFill>
                <a:srgbClr val="0000FF"/>
              </a:solidFill>
            </a:endParaRPr>
          </a:p>
        </p:txBody>
      </p:sp>
      <p:pic>
        <p:nvPicPr>
          <p:cNvPr id="2050" name="Picture 2" descr="C:\Users\Gavin\AppData\Local\Microsoft\Windows\Temporary Internet Files\Content.IE5\G2I8064E\MP90043101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4282155"/>
            <a:ext cx="4495800" cy="259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animEffect transition="in" filter="fade">
                                      <p:cBhvr>
                                        <p:cTn id="16"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FORBIDDEN</a:t>
            </a:r>
            <a:r>
              <a:rPr lang="en-US" b="1" dirty="0" smtClean="0"/>
              <a:t>!!!</a:t>
            </a:r>
            <a:endParaRPr lang="en-US" dirty="0"/>
          </a:p>
        </p:txBody>
      </p:sp>
      <p:sp>
        <p:nvSpPr>
          <p:cNvPr id="3" name="Content Placeholder 2"/>
          <p:cNvSpPr>
            <a:spLocks noGrp="1"/>
          </p:cNvSpPr>
          <p:nvPr>
            <p:ph idx="1"/>
          </p:nvPr>
        </p:nvSpPr>
        <p:spPr/>
        <p:txBody>
          <a:bodyPr/>
          <a:lstStyle/>
          <a:p>
            <a:pPr lvl="0">
              <a:buNone/>
            </a:pPr>
            <a:endParaRPr lang="en-US" dirty="0" smtClean="0"/>
          </a:p>
          <a:p>
            <a:pPr lvl="0">
              <a:buNone/>
            </a:pPr>
            <a:endParaRPr lang="en-US" dirty="0"/>
          </a:p>
          <a:p>
            <a:pPr lvl="0">
              <a:buNone/>
            </a:pPr>
            <a:r>
              <a:rPr lang="en-US" dirty="0" smtClean="0"/>
              <a:t>    </a:t>
            </a:r>
            <a:r>
              <a:rPr lang="en-US" sz="3600" dirty="0" smtClean="0"/>
              <a:t>f.   </a:t>
            </a:r>
            <a:r>
              <a:rPr lang="en-US" sz="3600" b="1" dirty="0" smtClean="0"/>
              <a:t>PHILIPPIANS </a:t>
            </a:r>
            <a:r>
              <a:rPr lang="en-US" sz="3600" b="1" dirty="0"/>
              <a:t>2:3 “Let nothing be done through strife(selfish ambition - NKJV) or vainglory (conceit - NKJV), but in lowliness of mind let each esteem others better than himself.”</a:t>
            </a:r>
            <a:endParaRPr lang="en-US" sz="3600" dirty="0"/>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FORBIDDEN</a:t>
            </a:r>
            <a:r>
              <a:rPr lang="en-US" b="1" dirty="0" smtClean="0"/>
              <a:t>!!!</a:t>
            </a:r>
            <a:endParaRPr lang="en-US" dirty="0"/>
          </a:p>
        </p:txBody>
      </p:sp>
      <p:sp>
        <p:nvSpPr>
          <p:cNvPr id="3" name="Content Placeholder 2"/>
          <p:cNvSpPr>
            <a:spLocks noGrp="1"/>
          </p:cNvSpPr>
          <p:nvPr>
            <p:ph idx="1"/>
          </p:nvPr>
        </p:nvSpPr>
        <p:spPr/>
        <p:txBody>
          <a:bodyPr>
            <a:normAutofit/>
          </a:bodyPr>
          <a:lstStyle/>
          <a:p>
            <a:pPr>
              <a:buNone/>
            </a:pPr>
            <a:r>
              <a:rPr lang="en-US" b="1" dirty="0" smtClean="0"/>
              <a:t>2.  </a:t>
            </a:r>
            <a:r>
              <a:rPr lang="en-US" b="1" dirty="0" smtClean="0">
                <a:solidFill>
                  <a:srgbClr val="0000FF"/>
                </a:solidFill>
              </a:rPr>
              <a:t>WHY?                                      Preach about it? </a:t>
            </a:r>
          </a:p>
          <a:p>
            <a:pPr>
              <a:buNone/>
            </a:pPr>
            <a:r>
              <a:rPr lang="en-US" b="1" dirty="0">
                <a:solidFill>
                  <a:srgbClr val="0000FF"/>
                </a:solidFill>
              </a:rPr>
              <a:t> </a:t>
            </a:r>
            <a:r>
              <a:rPr lang="en-US" b="1" dirty="0" smtClean="0">
                <a:solidFill>
                  <a:srgbClr val="0000FF"/>
                </a:solidFill>
              </a:rPr>
              <a:t>   </a:t>
            </a:r>
            <a:r>
              <a:rPr lang="en-US" b="1" u="sng" dirty="0"/>
              <a:t>II TIMOTHY 2:14</a:t>
            </a:r>
            <a:r>
              <a:rPr lang="en-US" b="1" dirty="0"/>
              <a:t>   </a:t>
            </a:r>
            <a:r>
              <a:rPr lang="en-US" b="1" i="1" dirty="0"/>
              <a:t>“</a:t>
            </a:r>
            <a:r>
              <a:rPr lang="en-US" b="1" i="1" dirty="0">
                <a:solidFill>
                  <a:srgbClr val="FF0000"/>
                </a:solidFill>
              </a:rPr>
              <a:t>REMIND THEM </a:t>
            </a:r>
            <a:r>
              <a:rPr lang="en-US" b="1" i="1" dirty="0"/>
              <a:t>OF THESE THINGS, </a:t>
            </a:r>
            <a:r>
              <a:rPr lang="en-US" b="1" i="1" dirty="0">
                <a:solidFill>
                  <a:srgbClr val="FF0000"/>
                </a:solidFill>
              </a:rPr>
              <a:t>CHARGING THEM </a:t>
            </a:r>
            <a:r>
              <a:rPr lang="en-US" b="1" i="1" dirty="0"/>
              <a:t>BEFORE THE LORD </a:t>
            </a:r>
            <a:r>
              <a:rPr lang="en-US" b="1" i="1" dirty="0">
                <a:solidFill>
                  <a:srgbClr val="0000FF"/>
                </a:solidFill>
              </a:rPr>
              <a:t>NOT TO STRIVE </a:t>
            </a:r>
            <a:r>
              <a:rPr lang="en-US" b="1" i="1" dirty="0"/>
              <a:t>ABOUT WORDS TO NO PROFIT </a:t>
            </a:r>
            <a:r>
              <a:rPr lang="en-US" b="1" i="1" dirty="0">
                <a:solidFill>
                  <a:srgbClr val="0000FF"/>
                </a:solidFill>
              </a:rPr>
              <a:t>TO THE RUIN OF THE HEARERS</a:t>
            </a:r>
            <a:r>
              <a:rPr lang="en-US" b="1" i="1" dirty="0"/>
              <a:t>.”</a:t>
            </a:r>
            <a:endParaRPr lang="en-US" i="1" dirty="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FORBIDDEN</a:t>
            </a:r>
            <a:r>
              <a:rPr lang="en-US" b="1" dirty="0" smtClean="0"/>
              <a:t>!!!</a:t>
            </a:r>
            <a:endParaRPr lang="en-US" dirty="0"/>
          </a:p>
        </p:txBody>
      </p:sp>
      <p:sp>
        <p:nvSpPr>
          <p:cNvPr id="3" name="Content Placeholder 2"/>
          <p:cNvSpPr>
            <a:spLocks noGrp="1"/>
          </p:cNvSpPr>
          <p:nvPr>
            <p:ph idx="1"/>
          </p:nvPr>
        </p:nvSpPr>
        <p:spPr/>
        <p:txBody>
          <a:bodyPr>
            <a:normAutofit lnSpcReduction="10000"/>
          </a:bodyPr>
          <a:lstStyle/>
          <a:p>
            <a:pPr lvl="1"/>
            <a:r>
              <a:rPr lang="en-US" sz="3600" b="1" u="sng" dirty="0" smtClean="0"/>
              <a:t>II TIMOTHY 2:24</a:t>
            </a:r>
            <a:r>
              <a:rPr lang="en-US" sz="3600" b="1" dirty="0" smtClean="0"/>
              <a:t>  </a:t>
            </a:r>
            <a:r>
              <a:rPr lang="en-US" sz="3600" b="1" i="1" dirty="0" smtClean="0"/>
              <a:t>“And a servant of the Lord must not Strive (quarrel – NKJV) but be gentle to all, able to teach, patient.” </a:t>
            </a:r>
            <a:endParaRPr lang="en-US" sz="3600" i="1" dirty="0" smtClean="0"/>
          </a:p>
          <a:p>
            <a:pPr lvl="1"/>
            <a:r>
              <a:rPr lang="en-US" sz="3600" b="1" dirty="0" smtClean="0">
                <a:solidFill>
                  <a:srgbClr val="0000FF"/>
                </a:solidFill>
              </a:rPr>
              <a:t>Are we God’s Servant</a:t>
            </a:r>
            <a:r>
              <a:rPr lang="en-US" sz="3600" b="1" dirty="0" smtClean="0"/>
              <a:t>?</a:t>
            </a:r>
            <a:r>
              <a:rPr lang="en-US" sz="3600" b="1" u="sng" dirty="0" smtClean="0"/>
              <a:t>  </a:t>
            </a:r>
          </a:p>
          <a:p>
            <a:pPr lvl="1"/>
            <a:r>
              <a:rPr lang="en-US" sz="3600" b="1" u="sng" dirty="0" smtClean="0"/>
              <a:t>MATTHEW 6:16 &amp; 20</a:t>
            </a:r>
            <a:endParaRPr lang="en-US" sz="3600" dirty="0" smtClean="0"/>
          </a:p>
          <a:p>
            <a:pPr>
              <a:buNone/>
            </a:pPr>
            <a:r>
              <a:rPr lang="en-US" sz="3600" b="1" i="1" dirty="0" smtClean="0"/>
              <a:t>      “BY THEIR FRUITS YOU SHALL KNOW 				THEM.”</a:t>
            </a:r>
            <a:endParaRPr lang="en-US" sz="3600" i="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Lengthy Conclusion</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pPr lvl="0"/>
            <a:r>
              <a:rPr lang="en-US" sz="4000" b="1" dirty="0"/>
              <a:t>Strife is the result of an </a:t>
            </a:r>
            <a:r>
              <a:rPr lang="en-US" sz="4000" b="1" dirty="0">
                <a:solidFill>
                  <a:srgbClr val="0000FF"/>
                </a:solidFill>
              </a:rPr>
              <a:t>improper attitude</a:t>
            </a:r>
            <a:r>
              <a:rPr lang="en-US" sz="4000" b="1" dirty="0"/>
              <a:t>.</a:t>
            </a:r>
            <a:endParaRPr lang="en-US" sz="4000" dirty="0"/>
          </a:p>
          <a:p>
            <a:pPr lvl="0"/>
            <a:r>
              <a:rPr lang="en-US" sz="4000" b="1" dirty="0">
                <a:solidFill>
                  <a:srgbClr val="FF0000"/>
                </a:solidFill>
              </a:rPr>
              <a:t>We are BRETHERN and THIS IS NOT THE WAY BRETHERN TREAT EACH OTHER.</a:t>
            </a:r>
            <a:endParaRPr lang="en-US" sz="4000" dirty="0">
              <a:solidFill>
                <a:srgbClr val="FF0000"/>
              </a:solidFill>
            </a:endParaRPr>
          </a:p>
          <a:p>
            <a:pPr lvl="0"/>
            <a:r>
              <a:rPr lang="en-US" sz="4000" b="1" dirty="0"/>
              <a:t>IT IS THE RESULT OF WORLDY - CARNAL THINKING, </a:t>
            </a:r>
            <a:r>
              <a:rPr lang="en-US" sz="4000" b="1" u="sng" dirty="0">
                <a:solidFill>
                  <a:srgbClr val="FF0000"/>
                </a:solidFill>
              </a:rPr>
              <a:t>A sign of a very weak Christian.</a:t>
            </a:r>
            <a:endParaRPr lang="en-US" sz="4000" u="sng" dirty="0">
              <a:solidFill>
                <a:srgbClr val="FF0000"/>
              </a:solidFill>
            </a:endParaRPr>
          </a:p>
          <a:p>
            <a:pPr lvl="0"/>
            <a:r>
              <a:rPr lang="en-US" sz="4000" b="1" dirty="0"/>
              <a:t>It comes from a tongue that is out of control.</a:t>
            </a:r>
            <a:endParaRPr lang="en-US" sz="4000" dirty="0"/>
          </a:p>
          <a:p>
            <a:pPr lvl="0"/>
            <a:r>
              <a:rPr lang="en-US" sz="4000" b="1" dirty="0"/>
              <a:t>It is a work of the flesh and not of the Spirit.</a:t>
            </a:r>
            <a:endParaRPr lang="en-US" sz="40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anim calcmode="lin" valueType="num">
                                      <p:cBhvr>
                                        <p:cTn id="21"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80">
                                          <p:stCondLst>
                                            <p:cond delay="0"/>
                                          </p:stCondLst>
                                        </p:cTn>
                                        <p:tgtEl>
                                          <p:spTgt spid="3">
                                            <p:txEl>
                                              <p:pRg st="3" end="3"/>
                                            </p:txEl>
                                          </p:spTgt>
                                        </p:tgtEl>
                                      </p:cBhvr>
                                    </p:animEffect>
                                    <p:anim calcmode="lin" valueType="num">
                                      <p:cBhvr>
                                        <p:cTn id="2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3" end="3"/>
                                            </p:txEl>
                                          </p:spTgt>
                                        </p:tgtEl>
                                      </p:cBhvr>
                                      <p:to x="100000" y="60000"/>
                                    </p:animScale>
                                    <p:animScale>
                                      <p:cBhvr>
                                        <p:cTn id="34" dur="166" decel="50000">
                                          <p:stCondLst>
                                            <p:cond delay="676"/>
                                          </p:stCondLst>
                                        </p:cTn>
                                        <p:tgtEl>
                                          <p:spTgt spid="3">
                                            <p:txEl>
                                              <p:pRg st="3" end="3"/>
                                            </p:txEl>
                                          </p:spTgt>
                                        </p:tgtEl>
                                      </p:cBhvr>
                                      <p:to x="100000" y="100000"/>
                                    </p:animScale>
                                    <p:animScale>
                                      <p:cBhvr>
                                        <p:cTn id="35" dur="26">
                                          <p:stCondLst>
                                            <p:cond delay="1312"/>
                                          </p:stCondLst>
                                        </p:cTn>
                                        <p:tgtEl>
                                          <p:spTgt spid="3">
                                            <p:txEl>
                                              <p:pRg st="3" end="3"/>
                                            </p:txEl>
                                          </p:spTgt>
                                        </p:tgtEl>
                                      </p:cBhvr>
                                      <p:to x="100000" y="80000"/>
                                    </p:animScale>
                                    <p:animScale>
                                      <p:cBhvr>
                                        <p:cTn id="36" dur="166" decel="50000">
                                          <p:stCondLst>
                                            <p:cond delay="1338"/>
                                          </p:stCondLst>
                                        </p:cTn>
                                        <p:tgtEl>
                                          <p:spTgt spid="3">
                                            <p:txEl>
                                              <p:pRg st="3" end="3"/>
                                            </p:txEl>
                                          </p:spTgt>
                                        </p:tgtEl>
                                      </p:cBhvr>
                                      <p:to x="100000" y="100000"/>
                                    </p:animScale>
                                    <p:animScale>
                                      <p:cBhvr>
                                        <p:cTn id="37" dur="26">
                                          <p:stCondLst>
                                            <p:cond delay="1642"/>
                                          </p:stCondLst>
                                        </p:cTn>
                                        <p:tgtEl>
                                          <p:spTgt spid="3">
                                            <p:txEl>
                                              <p:pRg st="3" end="3"/>
                                            </p:txEl>
                                          </p:spTgt>
                                        </p:tgtEl>
                                      </p:cBhvr>
                                      <p:to x="100000" y="90000"/>
                                    </p:animScale>
                                    <p:animScale>
                                      <p:cBhvr>
                                        <p:cTn id="38" dur="166" decel="50000">
                                          <p:stCondLst>
                                            <p:cond delay="1668"/>
                                          </p:stCondLst>
                                        </p:cTn>
                                        <p:tgtEl>
                                          <p:spTgt spid="3">
                                            <p:txEl>
                                              <p:pRg st="3" end="3"/>
                                            </p:txEl>
                                          </p:spTgt>
                                        </p:tgtEl>
                                      </p:cBhvr>
                                      <p:to x="100000" y="100000"/>
                                    </p:animScale>
                                    <p:animScale>
                                      <p:cBhvr>
                                        <p:cTn id="39" dur="26">
                                          <p:stCondLst>
                                            <p:cond delay="1808"/>
                                          </p:stCondLst>
                                        </p:cTn>
                                        <p:tgtEl>
                                          <p:spTgt spid="3">
                                            <p:txEl>
                                              <p:pRg st="3" end="3"/>
                                            </p:txEl>
                                          </p:spTgt>
                                        </p:tgtEl>
                                      </p:cBhvr>
                                      <p:to x="100000" y="95000"/>
                                    </p:animScale>
                                    <p:animScale>
                                      <p:cBhvr>
                                        <p:cTn id="40" dur="166" decel="50000">
                                          <p:stCondLst>
                                            <p:cond delay="1834"/>
                                          </p:stCondLst>
                                        </p:cTn>
                                        <p:tgtEl>
                                          <p:spTgt spid="3">
                                            <p:txEl>
                                              <p:pRg st="3" end="3"/>
                                            </p:txEl>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barn(inVertical)">
                                      <p:cBhvr>
                                        <p:cTn id="4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a:bodyPr>
          <a:lstStyle/>
          <a:p>
            <a:pPr lvl="0"/>
            <a:r>
              <a:rPr lang="en-US" b="1" dirty="0" smtClean="0"/>
              <a:t>The Bible Forbids it.</a:t>
            </a:r>
            <a:endParaRPr lang="en-US" dirty="0" smtClean="0"/>
          </a:p>
          <a:p>
            <a:pPr lvl="0"/>
            <a:r>
              <a:rPr lang="en-US" b="1" dirty="0" smtClean="0">
                <a:solidFill>
                  <a:srgbClr val="FF0000"/>
                </a:solidFill>
              </a:rPr>
              <a:t>It damages souls</a:t>
            </a:r>
            <a:endParaRPr lang="en-US" dirty="0" smtClean="0">
              <a:solidFill>
                <a:srgbClr val="FF0000"/>
              </a:solidFill>
            </a:endParaRPr>
          </a:p>
          <a:p>
            <a:pPr lvl="0"/>
            <a:r>
              <a:rPr lang="en-US" b="1" dirty="0" smtClean="0"/>
              <a:t>We are to be reminded of this sin and the evilness of it for it turns people away from God.</a:t>
            </a:r>
            <a:endParaRPr lang="en-US" dirty="0" smtClean="0"/>
          </a:p>
          <a:p>
            <a:pPr lvl="0"/>
            <a:r>
              <a:rPr lang="en-US" b="1" dirty="0" smtClean="0">
                <a:solidFill>
                  <a:srgbClr val="0000FF"/>
                </a:solidFill>
              </a:rPr>
              <a:t>It tells the world, the brethren  and most importantly – GOD - all about our true character.</a:t>
            </a:r>
            <a:endParaRPr lang="en-US" dirty="0" smtClean="0">
              <a:solidFill>
                <a:srgbClr val="0000FF"/>
              </a:solidFill>
            </a:endParaRPr>
          </a:p>
          <a:p>
            <a:pPr lvl="0"/>
            <a:r>
              <a:rPr lang="en-US" b="1" dirty="0" smtClean="0"/>
              <a:t>It is a sin and Gods judgment will not be that which no one wants;</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80">
                                          <p:stCondLst>
                                            <p:cond delay="0"/>
                                          </p:stCondLst>
                                        </p:cTn>
                                        <p:tgtEl>
                                          <p:spTgt spid="3">
                                            <p:txEl>
                                              <p:pRg st="3" end="3"/>
                                            </p:txEl>
                                          </p:spTgt>
                                        </p:tgtEl>
                                      </p:cBhvr>
                                    </p:animEffect>
                                    <p:anim calcmode="lin" valueType="num">
                                      <p:cBhvr>
                                        <p:cTn id="2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3" end="3"/>
                                            </p:txEl>
                                          </p:spTgt>
                                        </p:tgtEl>
                                      </p:cBhvr>
                                      <p:to x="100000" y="60000"/>
                                    </p:animScale>
                                    <p:animScale>
                                      <p:cBhvr>
                                        <p:cTn id="34" dur="166" decel="50000">
                                          <p:stCondLst>
                                            <p:cond delay="676"/>
                                          </p:stCondLst>
                                        </p:cTn>
                                        <p:tgtEl>
                                          <p:spTgt spid="3">
                                            <p:txEl>
                                              <p:pRg st="3" end="3"/>
                                            </p:txEl>
                                          </p:spTgt>
                                        </p:tgtEl>
                                      </p:cBhvr>
                                      <p:to x="100000" y="100000"/>
                                    </p:animScale>
                                    <p:animScale>
                                      <p:cBhvr>
                                        <p:cTn id="35" dur="26">
                                          <p:stCondLst>
                                            <p:cond delay="1312"/>
                                          </p:stCondLst>
                                        </p:cTn>
                                        <p:tgtEl>
                                          <p:spTgt spid="3">
                                            <p:txEl>
                                              <p:pRg st="3" end="3"/>
                                            </p:txEl>
                                          </p:spTgt>
                                        </p:tgtEl>
                                      </p:cBhvr>
                                      <p:to x="100000" y="80000"/>
                                    </p:animScale>
                                    <p:animScale>
                                      <p:cBhvr>
                                        <p:cTn id="36" dur="166" decel="50000">
                                          <p:stCondLst>
                                            <p:cond delay="1338"/>
                                          </p:stCondLst>
                                        </p:cTn>
                                        <p:tgtEl>
                                          <p:spTgt spid="3">
                                            <p:txEl>
                                              <p:pRg st="3" end="3"/>
                                            </p:txEl>
                                          </p:spTgt>
                                        </p:tgtEl>
                                      </p:cBhvr>
                                      <p:to x="100000" y="100000"/>
                                    </p:animScale>
                                    <p:animScale>
                                      <p:cBhvr>
                                        <p:cTn id="37" dur="26">
                                          <p:stCondLst>
                                            <p:cond delay="1642"/>
                                          </p:stCondLst>
                                        </p:cTn>
                                        <p:tgtEl>
                                          <p:spTgt spid="3">
                                            <p:txEl>
                                              <p:pRg st="3" end="3"/>
                                            </p:txEl>
                                          </p:spTgt>
                                        </p:tgtEl>
                                      </p:cBhvr>
                                      <p:to x="100000" y="90000"/>
                                    </p:animScale>
                                    <p:animScale>
                                      <p:cBhvr>
                                        <p:cTn id="38" dur="166" decel="50000">
                                          <p:stCondLst>
                                            <p:cond delay="1668"/>
                                          </p:stCondLst>
                                        </p:cTn>
                                        <p:tgtEl>
                                          <p:spTgt spid="3">
                                            <p:txEl>
                                              <p:pRg st="3" end="3"/>
                                            </p:txEl>
                                          </p:spTgt>
                                        </p:tgtEl>
                                      </p:cBhvr>
                                      <p:to x="100000" y="100000"/>
                                    </p:animScale>
                                    <p:animScale>
                                      <p:cBhvr>
                                        <p:cTn id="39" dur="26">
                                          <p:stCondLst>
                                            <p:cond delay="1808"/>
                                          </p:stCondLst>
                                        </p:cTn>
                                        <p:tgtEl>
                                          <p:spTgt spid="3">
                                            <p:txEl>
                                              <p:pRg st="3" end="3"/>
                                            </p:txEl>
                                          </p:spTgt>
                                        </p:tgtEl>
                                      </p:cBhvr>
                                      <p:to x="100000" y="95000"/>
                                    </p:animScale>
                                    <p:animScale>
                                      <p:cBhvr>
                                        <p:cTn id="40" dur="166" decel="50000">
                                          <p:stCondLst>
                                            <p:cond delay="1834"/>
                                          </p:stCondLst>
                                        </p:cTn>
                                        <p:tgtEl>
                                          <p:spTgt spid="3">
                                            <p:txEl>
                                              <p:pRg st="3" end="3"/>
                                            </p:txEl>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barn(inVertical)">
                                      <p:cBhvr>
                                        <p:cTn id="4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1.If [there be] therefore any consolation in Christ, if any comfort of love, if any fellowship of the Spirit, if any bowels and mercies, 2.  </a:t>
            </a:r>
            <a:r>
              <a:rPr lang="en-US" dirty="0" err="1"/>
              <a:t>Fulfil</a:t>
            </a:r>
            <a:r>
              <a:rPr lang="en-US" dirty="0"/>
              <a:t> ye my joy, that ye be likeminded, having the same love, [being] of one accord, of one mind.  3.    </a:t>
            </a:r>
            <a:r>
              <a:rPr lang="en-US" dirty="0">
                <a:solidFill>
                  <a:srgbClr val="FF0000"/>
                </a:solidFill>
              </a:rPr>
              <a:t>[Let] nothing [be done] through strife </a:t>
            </a:r>
            <a:r>
              <a:rPr lang="en-US" dirty="0"/>
              <a:t>or vainglory; but in lowliness of mind let each esteem other better than themselves. 4.  Look not every man on his own things, but every man also on the things of others……….. 14. </a:t>
            </a:r>
            <a:r>
              <a:rPr lang="en-US" dirty="0">
                <a:solidFill>
                  <a:srgbClr val="FF0000"/>
                </a:solidFill>
              </a:rPr>
              <a:t>Do all things without murmurings and </a:t>
            </a:r>
            <a:r>
              <a:rPr lang="en-US" dirty="0" err="1">
                <a:solidFill>
                  <a:srgbClr val="FF0000"/>
                </a:solidFill>
              </a:rPr>
              <a:t>disputings</a:t>
            </a:r>
            <a:r>
              <a:rPr lang="en-US" dirty="0" smtClean="0">
                <a:solidFill>
                  <a:srgbClr val="FF0000"/>
                </a:solidFill>
              </a:rPr>
              <a:t>: - KJV</a:t>
            </a:r>
            <a:endParaRPr lang="en-US" dirty="0">
              <a:solidFill>
                <a:srgbClr val="FF0000"/>
              </a:solidFill>
            </a:endParaRPr>
          </a:p>
          <a:p>
            <a:endParaRPr lang="en-US" dirty="0"/>
          </a:p>
        </p:txBody>
      </p:sp>
    </p:spTree>
    <p:extLst>
      <p:ext uri="{BB962C8B-B14F-4D97-AF65-F5344CB8AC3E}">
        <p14:creationId xmlns:p14="http://schemas.microsoft.com/office/powerpoint/2010/main" val="36136748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lstStyle/>
          <a:p>
            <a:r>
              <a:rPr lang="en-US" b="1" u="sng" dirty="0" smtClean="0"/>
              <a:t>Romans </a:t>
            </a:r>
            <a:r>
              <a:rPr lang="en-US" b="1" u="sng" dirty="0"/>
              <a:t>13:13 </a:t>
            </a:r>
            <a:r>
              <a:rPr lang="en-US" b="1" i="1" dirty="0"/>
              <a:t>"let us walk . . . not in strife and emulation</a:t>
            </a:r>
            <a:r>
              <a:rPr lang="en-US" b="1" i="1" dirty="0" smtClean="0"/>
              <a:t>.”</a:t>
            </a:r>
          </a:p>
          <a:p>
            <a:endParaRPr lang="en-US" b="1" dirty="0"/>
          </a:p>
          <a:p>
            <a:r>
              <a:rPr lang="en-US" b="1" dirty="0" smtClean="0"/>
              <a:t>Let us be Peace Makers and therefore God’s Children</a:t>
            </a:r>
            <a:endParaRPr lang="en-US" dirty="0"/>
          </a:p>
          <a:p>
            <a:pPr>
              <a:buNone/>
            </a:pPr>
            <a:endParaRPr lang="en-US" dirty="0"/>
          </a:p>
          <a:p>
            <a:r>
              <a:rPr lang="en-US" b="1" u="sng" dirty="0"/>
              <a:t>Matthew 5:9  </a:t>
            </a:r>
            <a:r>
              <a:rPr lang="en-US" b="1" i="1" dirty="0"/>
              <a:t>“Blessed is the peacemakers: for they shall be called the children of God.”</a:t>
            </a:r>
            <a:endParaRPr lang="en-US" i="1" dirty="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MUST You Do to Be Saved?</a:t>
            </a:r>
            <a:endParaRPr lang="en-US" dirty="0"/>
          </a:p>
        </p:txBody>
      </p:sp>
      <p:sp>
        <p:nvSpPr>
          <p:cNvPr id="3" name="Content Placeholder 2"/>
          <p:cNvSpPr>
            <a:spLocks noGrp="1"/>
          </p:cNvSpPr>
          <p:nvPr>
            <p:ph idx="1"/>
          </p:nvPr>
        </p:nvSpPr>
        <p:spPr/>
        <p:txBody>
          <a:bodyPr/>
          <a:lstStyle/>
          <a:p>
            <a:r>
              <a:rPr lang="en-US" b="1" dirty="0" smtClean="0"/>
              <a:t>Hear</a:t>
            </a:r>
            <a:r>
              <a:rPr lang="en-US" dirty="0" smtClean="0"/>
              <a:t> The Word Of God               Romans 10:17</a:t>
            </a:r>
          </a:p>
          <a:p>
            <a:r>
              <a:rPr lang="en-US" b="1" dirty="0" smtClean="0"/>
              <a:t>Believe</a:t>
            </a:r>
            <a:r>
              <a:rPr lang="en-US" dirty="0" smtClean="0"/>
              <a:t> His Word            Mark 16:16, John 8:24</a:t>
            </a:r>
          </a:p>
          <a:p>
            <a:r>
              <a:rPr lang="en-US" b="1" dirty="0" smtClean="0"/>
              <a:t>Repent</a:t>
            </a:r>
            <a:r>
              <a:rPr lang="en-US" dirty="0" smtClean="0"/>
              <a:t> of your sins           Luke 13:3,  Acts 2:38</a:t>
            </a:r>
          </a:p>
          <a:p>
            <a:r>
              <a:rPr lang="en-US" b="1" dirty="0" smtClean="0"/>
              <a:t>Confess</a:t>
            </a:r>
            <a:r>
              <a:rPr lang="en-US" dirty="0" smtClean="0"/>
              <a:t> your belief    Romans 10:10, Acts 8:37</a:t>
            </a:r>
          </a:p>
          <a:p>
            <a:r>
              <a:rPr lang="en-US" b="1" dirty="0" smtClean="0"/>
              <a:t>Be Baptized                      </a:t>
            </a:r>
            <a:r>
              <a:rPr lang="en-US" dirty="0" smtClean="0"/>
              <a:t>Mark 16:16, Acts 2:38                         For the Remission of Your Sins          Acts 22:16   					    Galatians 3:26, 27</a:t>
            </a:r>
          </a:p>
          <a:p>
            <a:r>
              <a:rPr lang="en-US" b="1" dirty="0" smtClean="0"/>
              <a:t>Live Faithfully                                  </a:t>
            </a:r>
            <a:r>
              <a:rPr lang="en-US" dirty="0" smtClean="0"/>
              <a:t>Titus 2:11-14</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normAutofit/>
          </a:bodyPr>
          <a:lstStyle/>
          <a:p>
            <a:pPr>
              <a:buNone/>
            </a:pPr>
            <a:r>
              <a:rPr lang="en-US" dirty="0" smtClean="0"/>
              <a:t>Introduction:</a:t>
            </a:r>
          </a:p>
          <a:p>
            <a:pPr marL="514350" indent="-514350">
              <a:buAutoNum type="arabicPeriod"/>
            </a:pPr>
            <a:r>
              <a:rPr lang="en-US" dirty="0" smtClean="0"/>
              <a:t>We are continuing our thought  -             “WHAT IS CHRISTIANITY REALLY ALL ABOUT?”</a:t>
            </a:r>
          </a:p>
          <a:p>
            <a:pPr marL="514350" indent="-514350">
              <a:buAutoNum type="arabicPeriod"/>
            </a:pPr>
            <a:r>
              <a:rPr lang="en-US" dirty="0" smtClean="0"/>
              <a:t>Last Sunday we saw that it is about “</a:t>
            </a:r>
            <a:r>
              <a:rPr lang="en-US" b="1" dirty="0" smtClean="0"/>
              <a:t>Not Grieving the Holy Spirit”</a:t>
            </a:r>
          </a:p>
          <a:p>
            <a:pPr marL="514350" indent="-514350">
              <a:buAutoNum type="arabicPeriod"/>
            </a:pPr>
            <a:r>
              <a:rPr lang="en-US" dirty="0" smtClean="0"/>
              <a:t>This </a:t>
            </a:r>
            <a:r>
              <a:rPr lang="en-US" dirty="0" smtClean="0"/>
              <a:t>Evening</a:t>
            </a:r>
            <a:r>
              <a:rPr lang="en-US" dirty="0" smtClean="0"/>
              <a:t> </a:t>
            </a:r>
            <a:r>
              <a:rPr lang="en-US" dirty="0" smtClean="0"/>
              <a:t>we will consider, in part,  the Topic of  “</a:t>
            </a:r>
            <a:r>
              <a:rPr lang="en-US" b="1" dirty="0" smtClean="0"/>
              <a:t>UNITY</a:t>
            </a:r>
            <a:r>
              <a:rPr lang="en-US" dirty="0" smtClean="0"/>
              <a:t>”.  </a:t>
            </a:r>
            <a:endParaRPr lang="en-US" dirty="0"/>
          </a:p>
        </p:txBody>
      </p:sp>
      <p:pic>
        <p:nvPicPr>
          <p:cNvPr id="1027" name="Picture 3" descr="C:\Documents and Settings\Gavin\Local Settings\Temporary Internet Files\Content.IE5\PKM9KKO1\MPj04010360000[1].jpg"/>
          <p:cNvPicPr>
            <a:picLocks noChangeAspect="1" noChangeArrowheads="1"/>
          </p:cNvPicPr>
          <p:nvPr/>
        </p:nvPicPr>
        <p:blipFill>
          <a:blip r:embed="rId2" cstate="print"/>
          <a:srcRect/>
          <a:stretch>
            <a:fillRect/>
          </a:stretch>
        </p:blipFill>
        <p:spPr bwMode="auto">
          <a:xfrm>
            <a:off x="4191000" y="4800600"/>
            <a:ext cx="3901440" cy="176174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4. </a:t>
            </a:r>
            <a:r>
              <a:rPr lang="en-US" b="1" u="sng" dirty="0" smtClean="0"/>
              <a:t>Ephesians 4:1 </a:t>
            </a:r>
            <a:r>
              <a:rPr lang="en-US" dirty="0" smtClean="0"/>
              <a:t> </a:t>
            </a:r>
            <a:r>
              <a:rPr lang="en-US" sz="3600" i="1" dirty="0" smtClean="0"/>
              <a:t>”I therefore, the prisoner of the Lord, beseech you that ye walk worthy of the vocation wherewith ye are called, 2.  With all lowliness and meekness, with longsuffering, forbearing one another in love;</a:t>
            </a:r>
          </a:p>
          <a:p>
            <a:pPr>
              <a:buNone/>
            </a:pPr>
            <a:r>
              <a:rPr lang="en-US" sz="3600" i="1" dirty="0" smtClean="0"/>
              <a:t>   3. </a:t>
            </a:r>
            <a:r>
              <a:rPr lang="en-US" sz="3600" b="1" i="1" u="sng" dirty="0" smtClean="0"/>
              <a:t>Endeavoring to keep the unity of the Spirit in the </a:t>
            </a:r>
            <a:r>
              <a:rPr lang="en-US" sz="3600" b="1" i="1" u="sng" dirty="0" smtClean="0">
                <a:solidFill>
                  <a:srgbClr val="FF0000"/>
                </a:solidFill>
              </a:rPr>
              <a:t>bond of peace</a:t>
            </a:r>
            <a:r>
              <a:rPr lang="en-US" sz="3600" i="1" u="sng" dirty="0" smtClean="0">
                <a:solidFill>
                  <a:srgbClr val="FF0000"/>
                </a:solidFill>
              </a:rPr>
              <a:t>.”</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a:buNone/>
            </a:pPr>
            <a:r>
              <a:rPr lang="en-US" dirty="0" smtClean="0"/>
              <a:t> 5. </a:t>
            </a:r>
            <a:r>
              <a:rPr lang="en-US" sz="3500" dirty="0" smtClean="0"/>
              <a:t>This Command of </a:t>
            </a:r>
            <a:r>
              <a:rPr lang="en-US" sz="3500" dirty="0" smtClean="0"/>
              <a:t>God – “</a:t>
            </a:r>
            <a:r>
              <a:rPr lang="en-US" sz="3600" b="1" i="1" u="sng" dirty="0"/>
              <a:t>Endeavoring to keep the unity of the Spirit in the </a:t>
            </a:r>
            <a:r>
              <a:rPr lang="en-US" sz="3600" b="1" i="1" u="sng" dirty="0">
                <a:solidFill>
                  <a:srgbClr val="FF0000"/>
                </a:solidFill>
              </a:rPr>
              <a:t>bond of peace</a:t>
            </a:r>
            <a:r>
              <a:rPr lang="en-US" sz="3600" i="1" u="sng" dirty="0">
                <a:solidFill>
                  <a:srgbClr val="FF0000"/>
                </a:solidFill>
              </a:rPr>
              <a:t>.”</a:t>
            </a:r>
            <a:r>
              <a:rPr lang="en-US" sz="3500" dirty="0" smtClean="0"/>
              <a:t> given through </a:t>
            </a:r>
            <a:r>
              <a:rPr lang="en-US" sz="3500" dirty="0" smtClean="0"/>
              <a:t>the H.S</a:t>
            </a:r>
            <a:r>
              <a:rPr lang="en-US" sz="3500" dirty="0" smtClean="0"/>
              <a:t>., through Paul, </a:t>
            </a:r>
            <a:r>
              <a:rPr lang="en-US" sz="3500" dirty="0" smtClean="0"/>
              <a:t>can not be kept </a:t>
            </a:r>
            <a:r>
              <a:rPr lang="en-US" sz="3500" b="1" dirty="0" smtClean="0"/>
              <a:t>if the Command that there be no Strife is not kept as well.</a:t>
            </a:r>
          </a:p>
          <a:p>
            <a:pPr>
              <a:buNone/>
            </a:pPr>
            <a:endParaRPr lang="en-US" sz="3500" dirty="0" smtClean="0"/>
          </a:p>
          <a:p>
            <a:pPr>
              <a:buNone/>
            </a:pPr>
            <a:r>
              <a:rPr lang="en-US" sz="3500" dirty="0" smtClean="0"/>
              <a:t>6. You can not view or read any form of media today without hearing and seeing Strife and it’s effects.</a:t>
            </a:r>
          </a:p>
          <a:p>
            <a:pPr>
              <a:buNone/>
            </a:pPr>
            <a:endParaRPr lang="en-US" sz="3500" dirty="0" smtClean="0"/>
          </a:p>
          <a:p>
            <a:pPr>
              <a:buNone/>
            </a:pPr>
            <a:r>
              <a:rPr lang="en-US" sz="3500" dirty="0" smtClean="0"/>
              <a:t>7. </a:t>
            </a:r>
            <a:r>
              <a:rPr lang="en-US" sz="3500" b="1" dirty="0" smtClean="0"/>
              <a:t>World Leaders </a:t>
            </a:r>
            <a:r>
              <a:rPr lang="en-US" sz="3500" b="1" dirty="0"/>
              <a:t>beg for resolution to the strife situations  through out the </a:t>
            </a:r>
            <a:r>
              <a:rPr lang="en-US" sz="3500" b="1" dirty="0" smtClean="0"/>
              <a:t>world</a:t>
            </a:r>
            <a:r>
              <a:rPr lang="en-US" sz="3500" b="1" dirty="0"/>
              <a:t>.</a:t>
            </a: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lstStyle/>
          <a:p>
            <a:pPr>
              <a:buNone/>
            </a:pPr>
            <a:r>
              <a:rPr lang="en-US" dirty="0" smtClean="0"/>
              <a:t>8. </a:t>
            </a:r>
            <a:r>
              <a:rPr lang="en-US" b="1" dirty="0"/>
              <a:t>STRIFE SEEMS TO BE A WAY OF LIFE FOR SO MANY PEOPLE, THEY JUST CAN NOT BE HAPPY UNLESS THEY ARE STIRING SOMETHING UP WITH SOME ONE - SOME WHERE</a:t>
            </a:r>
            <a:r>
              <a:rPr lang="en-US" b="1" dirty="0" smtClean="0"/>
              <a:t>.</a:t>
            </a:r>
          </a:p>
          <a:p>
            <a:pPr>
              <a:buNone/>
            </a:pPr>
            <a:endParaRPr lang="en-US" b="1" dirty="0"/>
          </a:p>
          <a:p>
            <a:pPr>
              <a:buNone/>
            </a:pPr>
            <a:r>
              <a:rPr lang="en-US" b="1" dirty="0" smtClean="0"/>
              <a:t>              </a:t>
            </a:r>
            <a:r>
              <a:rPr lang="en-US" sz="4000" b="1" u="sng" dirty="0" smtClean="0">
                <a:solidFill>
                  <a:srgbClr val="C00000"/>
                </a:solidFill>
              </a:rPr>
              <a:t>INCLUDING IN THE CHURCH!</a:t>
            </a:r>
            <a:endParaRPr lang="en-US" sz="4000" u="sng"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STRIFE IS FORBIDDEN </a:t>
            </a:r>
            <a:endParaRPr lang="en-US" dirty="0"/>
          </a:p>
        </p:txBody>
      </p:sp>
      <p:sp>
        <p:nvSpPr>
          <p:cNvPr id="3" name="Content Placeholder 2"/>
          <p:cNvSpPr>
            <a:spLocks noGrp="1"/>
          </p:cNvSpPr>
          <p:nvPr>
            <p:ph idx="1"/>
          </p:nvPr>
        </p:nvSpPr>
        <p:spPr/>
        <p:txBody>
          <a:bodyPr/>
          <a:lstStyle/>
          <a:p>
            <a:pPr lvl="0">
              <a:buNone/>
            </a:pPr>
            <a:r>
              <a:rPr lang="en-US" dirty="0" smtClean="0"/>
              <a:t>9. </a:t>
            </a:r>
            <a:r>
              <a:rPr lang="en-US" b="1" dirty="0"/>
              <a:t>Aside from “Mental Illnesses” Psychologist and Counselors spend the majority of their time attempting to get at the “</a:t>
            </a:r>
            <a:r>
              <a:rPr lang="en-US" b="1" dirty="0">
                <a:solidFill>
                  <a:srgbClr val="FF0000"/>
                </a:solidFill>
              </a:rPr>
              <a:t>root of strife</a:t>
            </a:r>
            <a:r>
              <a:rPr lang="en-US" b="1" dirty="0"/>
              <a:t>” in about every situational circumstance presented in the professional setting.</a:t>
            </a:r>
            <a:endParaRPr lang="en-US" dirty="0"/>
          </a:p>
          <a:p>
            <a:pPr>
              <a:buNone/>
            </a:pPr>
            <a:r>
              <a:rPr lang="en-US" dirty="0" smtClean="0"/>
              <a:t>10. </a:t>
            </a:r>
            <a:r>
              <a:rPr lang="en-US" b="1" dirty="0" smtClean="0"/>
              <a:t>Our Government Officials spend more time trying to keep us and others out of wars than any other activity on their Agenda.</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47800"/>
          </a:xfrm>
        </p:spPr>
        <p:txBody>
          <a:bodyPr>
            <a:normAutofit fontScale="90000"/>
          </a:bodyPr>
          <a:lstStyle/>
          <a:p>
            <a:pPr lvl="0"/>
            <a:r>
              <a:rPr lang="en-US" sz="3600" b="1" dirty="0" smtClean="0"/>
              <a:t/>
            </a:r>
            <a:br>
              <a:rPr lang="en-US" sz="3600" b="1" dirty="0" smtClean="0"/>
            </a:br>
            <a:r>
              <a:rPr lang="en-US" sz="3600" b="1" dirty="0" smtClean="0"/>
              <a:t>I.  Wise </a:t>
            </a:r>
            <a:r>
              <a:rPr lang="en-US" sz="3600" b="1" dirty="0"/>
              <a:t>men have constantly attempted to </a:t>
            </a:r>
            <a:r>
              <a:rPr lang="en-US" sz="3600" b="1" u="sng" dirty="0"/>
              <a:t>snuff out Strife</a:t>
            </a:r>
            <a:r>
              <a:rPr lang="en-US" sz="3600" b="1" dirty="0"/>
              <a:t> even before it begins, </a:t>
            </a:r>
            <a:r>
              <a:rPr lang="en-US" sz="3600" b="1" dirty="0" smtClean="0"/>
              <a:t>even </a:t>
            </a:r>
            <a:r>
              <a:rPr lang="en-US" sz="3600" b="1" dirty="0"/>
              <a:t>since the beginning of time. </a:t>
            </a:r>
            <a:r>
              <a:rPr lang="en-US" dirty="0"/>
              <a:t/>
            </a:r>
            <a:br>
              <a:rPr lang="en-US" dirty="0"/>
            </a:br>
            <a:endParaRPr lang="en-US" dirty="0"/>
          </a:p>
        </p:txBody>
      </p:sp>
      <p:sp>
        <p:nvSpPr>
          <p:cNvPr id="3" name="Content Placeholder 2"/>
          <p:cNvSpPr>
            <a:spLocks noGrp="1"/>
          </p:cNvSpPr>
          <p:nvPr>
            <p:ph idx="1"/>
          </p:nvPr>
        </p:nvSpPr>
        <p:spPr>
          <a:xfrm>
            <a:off x="457200" y="1828800"/>
            <a:ext cx="8229600" cy="4525963"/>
          </a:xfrm>
        </p:spPr>
        <p:txBody>
          <a:bodyPr>
            <a:normAutofit fontScale="92500" lnSpcReduction="20000"/>
          </a:bodyPr>
          <a:lstStyle/>
          <a:p>
            <a:pPr marL="514350" indent="-514350">
              <a:buAutoNum type="arabicPeriod"/>
            </a:pPr>
            <a:r>
              <a:rPr lang="en-US" dirty="0" smtClean="0"/>
              <a:t>Abraham </a:t>
            </a:r>
            <a:r>
              <a:rPr lang="en-US" dirty="0"/>
              <a:t>said to Lot after inheriting the Canaan Land and strife began to emerge between his and Lots herdsman in </a:t>
            </a:r>
            <a:r>
              <a:rPr lang="en-US" b="1" u="sng" dirty="0"/>
              <a:t>Genesis 13: (8)</a:t>
            </a:r>
            <a:r>
              <a:rPr lang="en-US" b="1" dirty="0"/>
              <a:t> </a:t>
            </a:r>
            <a:r>
              <a:rPr lang="en-US" i="1" dirty="0"/>
              <a:t>“So Abram said to Lot, “</a:t>
            </a:r>
            <a:r>
              <a:rPr lang="en-US" b="1" i="1" dirty="0"/>
              <a:t>Please let there </a:t>
            </a:r>
            <a:r>
              <a:rPr lang="en-US" b="1" i="1" u="sng" dirty="0"/>
              <a:t>be no strife</a:t>
            </a:r>
            <a:r>
              <a:rPr lang="en-US" b="1" i="1" dirty="0"/>
              <a:t> </a:t>
            </a:r>
            <a:r>
              <a:rPr lang="en-US" i="1" dirty="0"/>
              <a:t>between you and me, and between my herdsman and your herdsman, </a:t>
            </a:r>
            <a:r>
              <a:rPr lang="en-US" b="1" i="1" u="sng" dirty="0"/>
              <a:t>FOR WE ARE BRETHERN</a:t>
            </a:r>
            <a:r>
              <a:rPr lang="en-US" b="1" i="1" dirty="0" smtClean="0"/>
              <a:t>.”</a:t>
            </a:r>
          </a:p>
          <a:p>
            <a:pPr>
              <a:buNone/>
            </a:pPr>
            <a:r>
              <a:rPr lang="en-US" b="1" dirty="0" smtClean="0"/>
              <a:t>a.  “</a:t>
            </a:r>
            <a:r>
              <a:rPr lang="en-US" b="1" dirty="0" smtClean="0">
                <a:solidFill>
                  <a:srgbClr val="FF0000"/>
                </a:solidFill>
              </a:rPr>
              <a:t>be </a:t>
            </a:r>
            <a:r>
              <a:rPr lang="en-US" b="1" dirty="0">
                <a:solidFill>
                  <a:srgbClr val="FF0000"/>
                </a:solidFill>
              </a:rPr>
              <a:t>no strife……</a:t>
            </a:r>
            <a:r>
              <a:rPr lang="en-US" b="1" u="sng" dirty="0">
                <a:solidFill>
                  <a:srgbClr val="FF0000"/>
                </a:solidFill>
              </a:rPr>
              <a:t>FOR WE ARE BRETHERN</a:t>
            </a:r>
            <a:r>
              <a:rPr lang="en-US" b="1" dirty="0"/>
              <a:t>.”</a:t>
            </a:r>
            <a:endParaRPr lang="en-US" dirty="0"/>
          </a:p>
          <a:p>
            <a:pPr>
              <a:buNone/>
            </a:pPr>
            <a:endParaRPr lang="en-US" dirty="0"/>
          </a:p>
          <a:p>
            <a:pPr>
              <a:buNone/>
            </a:pPr>
            <a:r>
              <a:rPr lang="en-US" b="1" dirty="0" smtClean="0">
                <a:solidFill>
                  <a:srgbClr val="0000FF"/>
                </a:solidFill>
              </a:rPr>
              <a:t>b.  That </a:t>
            </a:r>
            <a:r>
              <a:rPr lang="en-US" b="1" dirty="0">
                <a:solidFill>
                  <a:srgbClr val="0000FF"/>
                </a:solidFill>
              </a:rPr>
              <a:t>has to be one of the most WONDERFUL </a:t>
            </a:r>
            <a:r>
              <a:rPr lang="en-US" b="1" dirty="0" smtClean="0">
                <a:solidFill>
                  <a:srgbClr val="0000FF"/>
                </a:solidFill>
              </a:rPr>
              <a:t>  STATEMENTS </a:t>
            </a:r>
            <a:r>
              <a:rPr lang="en-US" b="1" dirty="0">
                <a:solidFill>
                  <a:srgbClr val="0000FF"/>
                </a:solidFill>
              </a:rPr>
              <a:t>in the BIBLE</a:t>
            </a:r>
            <a:r>
              <a:rPr lang="en-US" b="1" dirty="0" smtClean="0">
                <a:solidFill>
                  <a:srgbClr val="0000FF"/>
                </a:solidFill>
              </a:rPr>
              <a:t>!!!!!!!! </a:t>
            </a:r>
            <a:endParaRPr lang="en-US" dirty="0">
              <a:solidFill>
                <a:srgbClr val="0000FF"/>
              </a:solidFill>
            </a:endParaRPr>
          </a:p>
          <a:p>
            <a:pPr marL="514350" indent="-514350">
              <a:buAutoNum type="arabicPeriod"/>
            </a:pP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1891</TotalTime>
  <Words>1473</Words>
  <Application>Microsoft Office PowerPoint</Application>
  <PresentationFormat>On-screen Show (4:3)</PresentationFormat>
  <Paragraphs>144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Welcome to our Services</vt:lpstr>
      <vt:lpstr>STRIFE IS FORBIDDEN What Is Christianity Really All About? </vt:lpstr>
      <vt:lpstr>PowerPoint Presentation</vt:lpstr>
      <vt:lpstr>STRIFE IS FORBIDDEN </vt:lpstr>
      <vt:lpstr>STRIFE IS FORBIDDEN </vt:lpstr>
      <vt:lpstr>STRIFE IS FORBIDDEN </vt:lpstr>
      <vt:lpstr>STRIFE IS FORBIDDEN </vt:lpstr>
      <vt:lpstr>STRIFE IS FORBIDDEN </vt:lpstr>
      <vt:lpstr> I.  Wise men have constantly attempted to snuff out Strife even before it begins, even since the beginning of time.  </vt:lpstr>
      <vt:lpstr>STRIFE IS FORBIDDEN </vt:lpstr>
      <vt:lpstr>STRIFE IS FORBIDDEN </vt:lpstr>
      <vt:lpstr>STRIFE IS FORBIDDEN </vt:lpstr>
      <vt:lpstr>STRIFE IS FORBIDDEN </vt:lpstr>
      <vt:lpstr>STRIFE IS FORBIDDEN </vt:lpstr>
      <vt:lpstr> II.   STRIFE IS THE RESULT OF AN IMPROPER ATTITUDE. </vt:lpstr>
      <vt:lpstr>STRIFE IS FORBIDDEN </vt:lpstr>
      <vt:lpstr>STRIFE IS FORBIDDEN </vt:lpstr>
      <vt:lpstr> STRIFE IS FOREBIDDEN </vt:lpstr>
      <vt:lpstr>III.     FORBIDDEN!!!</vt:lpstr>
      <vt:lpstr>III.     FORBIDDEN!!!</vt:lpstr>
      <vt:lpstr>FORBIDDEN!!!</vt:lpstr>
      <vt:lpstr>FORBIDDEN!!!</vt:lpstr>
      <vt:lpstr>FORBIDDEN!!!</vt:lpstr>
      <vt:lpstr>FORBIDDEN!!!</vt:lpstr>
      <vt:lpstr>FORBIDDEN!!!</vt:lpstr>
      <vt:lpstr>FORBIDDEN!!!</vt:lpstr>
      <vt:lpstr>FORBIDDEN!!!</vt:lpstr>
      <vt:lpstr>Lengthy Conclusion</vt:lpstr>
      <vt:lpstr>Conclusion</vt:lpstr>
      <vt:lpstr>STRIFE IS FORBIDDEN </vt:lpstr>
      <vt:lpstr>What MUST You Do to Be Saved?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STRIFE IS FORBIDDEN What Is Christianity Really All About?</dc:title>
  <dc:creator>Gavin Coriell</dc:creator>
  <cp:lastModifiedBy>Gavin</cp:lastModifiedBy>
  <cp:revision>13</cp:revision>
  <dcterms:created xsi:type="dcterms:W3CDTF">2009-01-30T16:57:49Z</dcterms:created>
  <dcterms:modified xsi:type="dcterms:W3CDTF">2011-12-18T22:45:54Z</dcterms:modified>
</cp:coreProperties>
</file>